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4"/>
  </p:handoutMasterIdLst>
  <p:sldIdLst>
    <p:sldId id="256" r:id="rId2"/>
    <p:sldId id="263" r:id="rId3"/>
    <p:sldId id="261" r:id="rId4"/>
    <p:sldId id="277" r:id="rId5"/>
    <p:sldId id="257" r:id="rId6"/>
    <p:sldId id="265" r:id="rId7"/>
    <p:sldId id="267" r:id="rId8"/>
    <p:sldId id="270" r:id="rId9"/>
    <p:sldId id="264" r:id="rId10"/>
    <p:sldId id="259" r:id="rId11"/>
    <p:sldId id="266" r:id="rId12"/>
    <p:sldId id="271" r:id="rId13"/>
    <p:sldId id="273" r:id="rId14"/>
    <p:sldId id="260" r:id="rId15"/>
    <p:sldId id="275" r:id="rId16"/>
    <p:sldId id="269" r:id="rId17"/>
    <p:sldId id="276" r:id="rId18"/>
    <p:sldId id="274" r:id="rId19"/>
    <p:sldId id="278" r:id="rId20"/>
    <p:sldId id="279" r:id="rId21"/>
    <p:sldId id="268" r:id="rId22"/>
    <p:sldId id="280"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a paez" initials="np" lastIdx="1" clrIdx="0">
    <p:extLst>
      <p:ext uri="{19B8F6BF-5375-455C-9EA6-DF929625EA0E}">
        <p15:presenceInfo xmlns:p15="http://schemas.microsoft.com/office/powerpoint/2012/main" userId="S-1-5-21-2759177879-813775625-1176601326-1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62424"/>
    <a:srgbClr val="FF3300"/>
    <a:srgbClr val="CD2525"/>
    <a:srgbClr val="FF6699"/>
    <a:srgbClr val="FF0066"/>
    <a:srgbClr val="FFFF66"/>
    <a:srgbClr val="8F2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1" d="100"/>
          <a:sy n="51" d="100"/>
        </p:scale>
        <p:origin x="35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EE531-F0A1-408C-B41B-96DAD927794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CO"/>
        </a:p>
      </dgm:t>
    </dgm:pt>
    <dgm:pt modelId="{CEB8BB9F-AE42-4DF1-8C7A-C62FB8782903}">
      <dgm:prSet phldrT="[Texto]" custT="1"/>
      <dgm:spPr/>
      <dgm:t>
        <a:bodyPr/>
        <a:lstStyle/>
        <a:p>
          <a:endParaRPr lang="es-CO" sz="1300" dirty="0" smtClean="0"/>
        </a:p>
        <a:p>
          <a:r>
            <a:rPr lang="es-CO" sz="1200" b="1" dirty="0" smtClean="0"/>
            <a:t>PLANEACION</a:t>
          </a:r>
          <a:endParaRPr lang="es-CO" sz="1200" b="1" dirty="0"/>
        </a:p>
      </dgm:t>
    </dgm:pt>
    <dgm:pt modelId="{0D054C8A-0912-4C09-9A10-21B80C93FDDB}" type="parTrans" cxnId="{0AF5AA13-9B53-422C-A810-EC01373B1FF1}">
      <dgm:prSet/>
      <dgm:spPr/>
      <dgm:t>
        <a:bodyPr/>
        <a:lstStyle/>
        <a:p>
          <a:endParaRPr lang="es-CO"/>
        </a:p>
      </dgm:t>
    </dgm:pt>
    <dgm:pt modelId="{FFFB6C91-59BA-4886-B7A6-C43E528D0DFE}" type="sibTrans" cxnId="{0AF5AA13-9B53-422C-A810-EC01373B1FF1}">
      <dgm:prSet/>
      <dgm:spPr/>
      <dgm:t>
        <a:bodyPr/>
        <a:lstStyle/>
        <a:p>
          <a:endParaRPr lang="es-CO"/>
        </a:p>
      </dgm:t>
    </dgm:pt>
    <dgm:pt modelId="{3BA531FB-EAD2-491A-8867-DDD06DF67865}">
      <dgm:prSet phldrT="[Texto]"/>
      <dgm:spPr/>
      <dgm:t>
        <a:bodyPr/>
        <a:lstStyle/>
        <a:p>
          <a:r>
            <a:rPr lang="es-CO" dirty="0"/>
            <a:t>Alistamiento Institucional</a:t>
          </a:r>
        </a:p>
      </dgm:t>
    </dgm:pt>
    <dgm:pt modelId="{B96F6229-151C-437E-A8D6-18D5763D71A2}" type="parTrans" cxnId="{7983F325-25C7-472E-BA09-D815894F4C4E}">
      <dgm:prSet/>
      <dgm:spPr/>
      <dgm:t>
        <a:bodyPr/>
        <a:lstStyle/>
        <a:p>
          <a:endParaRPr lang="es-CO"/>
        </a:p>
      </dgm:t>
    </dgm:pt>
    <dgm:pt modelId="{F3E083F8-309A-4846-BD86-B2934C922E83}" type="sibTrans" cxnId="{7983F325-25C7-472E-BA09-D815894F4C4E}">
      <dgm:prSet/>
      <dgm:spPr/>
      <dgm:t>
        <a:bodyPr/>
        <a:lstStyle/>
        <a:p>
          <a:endParaRPr lang="es-CO"/>
        </a:p>
      </dgm:t>
    </dgm:pt>
    <dgm:pt modelId="{2FC6A907-CEA8-4619-A6EC-49CF95DBE585}">
      <dgm:prSet phldrT="[Texto]"/>
      <dgm:spPr/>
      <dgm:t>
        <a:bodyPr/>
        <a:lstStyle/>
        <a:p>
          <a:r>
            <a:rPr lang="es-CO" dirty="0"/>
            <a:t>Solicitud, entrega y  organización de la información</a:t>
          </a:r>
        </a:p>
      </dgm:t>
    </dgm:pt>
    <dgm:pt modelId="{AAF338D5-552B-4CCA-B346-60EEF8739137}" type="parTrans" cxnId="{0801DA3A-D654-473B-9476-0B2FE9C8FD07}">
      <dgm:prSet/>
      <dgm:spPr/>
      <dgm:t>
        <a:bodyPr/>
        <a:lstStyle/>
        <a:p>
          <a:endParaRPr lang="es-CO"/>
        </a:p>
      </dgm:t>
    </dgm:pt>
    <dgm:pt modelId="{C4CF9AEF-D275-4F11-896D-D1541D5E7A2A}" type="sibTrans" cxnId="{0801DA3A-D654-473B-9476-0B2FE9C8FD07}">
      <dgm:prSet/>
      <dgm:spPr/>
      <dgm:t>
        <a:bodyPr/>
        <a:lstStyle/>
        <a:p>
          <a:endParaRPr lang="es-CO"/>
        </a:p>
      </dgm:t>
    </dgm:pt>
    <dgm:pt modelId="{C1057768-C8A4-42A0-BD60-E1248CE07149}">
      <dgm:prSet phldrT="[Texto]" custT="1"/>
      <dgm:spPr/>
      <dgm:t>
        <a:bodyPr/>
        <a:lstStyle/>
        <a:p>
          <a:pPr>
            <a:lnSpc>
              <a:spcPct val="100000"/>
            </a:lnSpc>
            <a:spcAft>
              <a:spcPts val="0"/>
            </a:spcAft>
          </a:pPr>
          <a:endParaRPr lang="es-CO" sz="1200" b="1" dirty="0" smtClean="0"/>
        </a:p>
        <a:p>
          <a:pPr>
            <a:lnSpc>
              <a:spcPct val="100000"/>
            </a:lnSpc>
            <a:spcAft>
              <a:spcPts val="0"/>
            </a:spcAft>
          </a:pPr>
          <a:r>
            <a:rPr lang="es-CO" sz="1200" b="1" dirty="0" smtClean="0"/>
            <a:t>PARTICIPACION</a:t>
          </a:r>
          <a:endParaRPr lang="es-CO" sz="1200" b="1" dirty="0"/>
        </a:p>
      </dgm:t>
    </dgm:pt>
    <dgm:pt modelId="{9401B37B-3488-4BED-932A-0F49AB72DB76}" type="parTrans" cxnId="{CE089A97-71CD-46AC-B194-CC06B3E3E866}">
      <dgm:prSet/>
      <dgm:spPr/>
      <dgm:t>
        <a:bodyPr/>
        <a:lstStyle/>
        <a:p>
          <a:endParaRPr lang="es-CO"/>
        </a:p>
      </dgm:t>
    </dgm:pt>
    <dgm:pt modelId="{595A4FA5-F908-4E7D-9C50-1A5C6FDEFD63}" type="sibTrans" cxnId="{CE089A97-71CD-46AC-B194-CC06B3E3E866}">
      <dgm:prSet/>
      <dgm:spPr/>
      <dgm:t>
        <a:bodyPr/>
        <a:lstStyle/>
        <a:p>
          <a:endParaRPr lang="es-CO"/>
        </a:p>
      </dgm:t>
    </dgm:pt>
    <dgm:pt modelId="{760E6B0B-191B-4A10-B1E5-B6574B306D40}">
      <dgm:prSet phldrT="[Texto]" custT="1"/>
      <dgm:spPr/>
      <dgm: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Consultar con la ciudadanía los temas de interés</a:t>
          </a:r>
        </a:p>
      </dgm:t>
    </dgm:pt>
    <dgm:pt modelId="{4ADDDC16-082C-4D0E-948A-6CAEB8530984}" type="parTrans" cxnId="{C0AD4E48-BC46-4815-9625-5431A694FE72}">
      <dgm:prSet/>
      <dgm:spPr/>
      <dgm:t>
        <a:bodyPr/>
        <a:lstStyle/>
        <a:p>
          <a:endParaRPr lang="es-CO"/>
        </a:p>
      </dgm:t>
    </dgm:pt>
    <dgm:pt modelId="{D5593888-46F6-419B-8927-0B7D9DCD1697}" type="sibTrans" cxnId="{C0AD4E48-BC46-4815-9625-5431A694FE72}">
      <dgm:prSet/>
      <dgm:spPr/>
      <dgm:t>
        <a:bodyPr/>
        <a:lstStyle/>
        <a:p>
          <a:endParaRPr lang="es-CO"/>
        </a:p>
      </dgm:t>
    </dgm:pt>
    <dgm:pt modelId="{BF539337-26A7-4DA9-9C64-3463CD485B2E}">
      <dgm:prSet phldrT="[Texto]"/>
      <dgm:spPr/>
      <dgm:t>
        <a:bodyPr/>
        <a:lstStyle/>
        <a:p>
          <a:r>
            <a:rPr lang="es-CO" dirty="0"/>
            <a:t>Diseño y aplicación de los formatos de encuesta </a:t>
          </a:r>
          <a:r>
            <a:rPr lang="es-CO" dirty="0" smtClean="0"/>
            <a:t>y/o evaluación </a:t>
          </a:r>
          <a:r>
            <a:rPr lang="es-CO" dirty="0"/>
            <a:t>en las actividades  de RdeC  a la sociedad civil y/o a los lideres de los procesos </a:t>
          </a:r>
        </a:p>
      </dgm:t>
    </dgm:pt>
    <dgm:pt modelId="{4902353D-1DD1-4DE6-A13B-2256583BC823}" type="parTrans" cxnId="{BB848374-4BED-461C-A938-A7459A45C855}">
      <dgm:prSet/>
      <dgm:spPr/>
      <dgm:t>
        <a:bodyPr/>
        <a:lstStyle/>
        <a:p>
          <a:endParaRPr lang="es-CO"/>
        </a:p>
      </dgm:t>
    </dgm:pt>
    <dgm:pt modelId="{E7C44AFA-80F6-4B9E-A2FF-6B300F3CFDA1}" type="sibTrans" cxnId="{BB848374-4BED-461C-A938-A7459A45C855}">
      <dgm:prSet/>
      <dgm:spPr/>
      <dgm:t>
        <a:bodyPr/>
        <a:lstStyle/>
        <a:p>
          <a:endParaRPr lang="es-CO"/>
        </a:p>
      </dgm:t>
    </dgm:pt>
    <dgm:pt modelId="{034EDD73-5A65-43B5-9E72-C11B7347BFD5}">
      <dgm:prSet phldrT="[Texto]"/>
      <dgm:spPr/>
      <dgm:t>
        <a:bodyPr/>
        <a:lstStyle/>
        <a:p>
          <a:r>
            <a:rPr lang="es-CO" dirty="0"/>
            <a:t>Diseño anual de la estrategia de comunicación</a:t>
          </a:r>
        </a:p>
      </dgm:t>
    </dgm:pt>
    <dgm:pt modelId="{E222EB35-660E-4215-937A-549AB2DAC2ED}" type="parTrans" cxnId="{BFE29FD8-1685-464C-AF35-C00B953154C5}">
      <dgm:prSet/>
      <dgm:spPr/>
      <dgm:t>
        <a:bodyPr/>
        <a:lstStyle/>
        <a:p>
          <a:endParaRPr lang="es-CO"/>
        </a:p>
      </dgm:t>
    </dgm:pt>
    <dgm:pt modelId="{4D57C86E-5E24-4170-A9C8-536F716FEB00}" type="sibTrans" cxnId="{BFE29FD8-1685-464C-AF35-C00B953154C5}">
      <dgm:prSet/>
      <dgm:spPr/>
      <dgm:t>
        <a:bodyPr/>
        <a:lstStyle/>
        <a:p>
          <a:endParaRPr lang="es-CO"/>
        </a:p>
      </dgm:t>
    </dgm:pt>
    <dgm:pt modelId="{FC5DA82D-637A-44DA-A376-5D8315A3D92D}">
      <dgm:prSet phldrT="[Texto]"/>
      <dgm:spPr/>
      <dgm:t>
        <a:bodyPr/>
        <a:lstStyle/>
        <a:p>
          <a:r>
            <a:rPr lang="es-CO" dirty="0"/>
            <a:t>Estudio, análisis y difusión de los resultados de las  autoevaluaciones y/o  encuestas</a:t>
          </a:r>
        </a:p>
      </dgm:t>
    </dgm:pt>
    <dgm:pt modelId="{11D1BDB6-7FE5-4AB5-BA90-2ABF15EFAA21}" type="parTrans" cxnId="{88AA6CD4-2917-485B-AF05-2B30202A52CE}">
      <dgm:prSet/>
      <dgm:spPr/>
      <dgm:t>
        <a:bodyPr/>
        <a:lstStyle/>
        <a:p>
          <a:endParaRPr lang="es-ES"/>
        </a:p>
      </dgm:t>
    </dgm:pt>
    <dgm:pt modelId="{0FFD4C47-A4A8-4936-8C1A-BEBEA0C82630}" type="sibTrans" cxnId="{88AA6CD4-2917-485B-AF05-2B30202A52CE}">
      <dgm:prSet/>
      <dgm:spPr/>
      <dgm:t>
        <a:bodyPr/>
        <a:lstStyle/>
        <a:p>
          <a:endParaRPr lang="es-ES"/>
        </a:p>
      </dgm:t>
    </dgm:pt>
    <dgm:pt modelId="{A5647101-4564-4334-9A79-3AC1F07164BC}">
      <dgm:prSet phldrT="[Texto]" custT="1"/>
      <dgm:spPr/>
      <dgm:t>
        <a:bodyPr/>
        <a:lstStyle/>
        <a:p>
          <a:endParaRPr lang="es-CO" sz="1600" dirty="0" smtClean="0"/>
        </a:p>
        <a:p>
          <a:r>
            <a:rPr lang="es-CO" sz="1200" b="1" dirty="0" smtClean="0"/>
            <a:t>EVALUACION Y SEGUIMIENTO</a:t>
          </a:r>
          <a:endParaRPr lang="es-CO" sz="1200" b="1" dirty="0"/>
        </a:p>
      </dgm:t>
    </dgm:pt>
    <dgm:pt modelId="{3C19884A-5CF3-43EE-BA5B-0F42E7ACE26B}" type="sibTrans" cxnId="{8C082EE3-FB37-40BF-BA08-5019DD699779}">
      <dgm:prSet/>
      <dgm:spPr/>
      <dgm:t>
        <a:bodyPr/>
        <a:lstStyle/>
        <a:p>
          <a:endParaRPr lang="es-CO"/>
        </a:p>
      </dgm:t>
    </dgm:pt>
    <dgm:pt modelId="{3CAE8DB7-57A5-4C03-9D23-E49EB1958D2B}" type="parTrans" cxnId="{8C082EE3-FB37-40BF-BA08-5019DD699779}">
      <dgm:prSet/>
      <dgm:spPr/>
      <dgm:t>
        <a:bodyPr/>
        <a:lstStyle/>
        <a:p>
          <a:endParaRPr lang="es-CO"/>
        </a:p>
      </dgm:t>
    </dgm:pt>
    <dgm:pt modelId="{B99F1CA6-BA04-49FB-9A3D-37FEB339B698}">
      <dgm:prSet phldrT="[Texto]" custT="1"/>
      <dgm:spPr/>
      <dgm:t>
        <a:bodyPr/>
        <a:lstStyle/>
        <a:p>
          <a:endParaRPr lang="es-CO" sz="1600" dirty="0" smtClean="0"/>
        </a:p>
        <a:p>
          <a:r>
            <a:rPr lang="es-CO" sz="1200" b="1" dirty="0" smtClean="0"/>
            <a:t>ACCIONES </a:t>
          </a:r>
          <a:r>
            <a:rPr lang="es-CO" sz="1200" b="1" dirty="0"/>
            <a:t>DE DIALOGO</a:t>
          </a:r>
        </a:p>
      </dgm:t>
    </dgm:pt>
    <dgm:pt modelId="{F7BC5D21-5782-4238-B0D3-3EF04A9B18E5}" type="sibTrans" cxnId="{5FD606EE-34B3-4C93-8451-9E9DCA087E1D}">
      <dgm:prSet/>
      <dgm:spPr/>
      <dgm:t>
        <a:bodyPr/>
        <a:lstStyle/>
        <a:p>
          <a:endParaRPr lang="es-CO"/>
        </a:p>
      </dgm:t>
    </dgm:pt>
    <dgm:pt modelId="{B4172E8E-E53D-4891-8910-43189A65EDC9}" type="parTrans" cxnId="{5FD606EE-34B3-4C93-8451-9E9DCA087E1D}">
      <dgm:prSet/>
      <dgm:spPr/>
      <dgm:t>
        <a:bodyPr/>
        <a:lstStyle/>
        <a:p>
          <a:endParaRPr lang="es-CO"/>
        </a:p>
      </dgm:t>
    </dgm:pt>
    <dgm:pt modelId="{53BCC794-EE8D-4AA3-AFC6-DE9C3446412F}">
      <dgm:prSet phldrT="[Texto]" custT="1"/>
      <dgm:spPr/>
      <dgm: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smtClean="0">
              <a:solidFill>
                <a:prstClr val="black">
                  <a:hueOff val="0"/>
                  <a:satOff val="0"/>
                  <a:lumOff val="0"/>
                  <a:alphaOff val="0"/>
                </a:prstClr>
              </a:solidFill>
              <a:latin typeface="Century Gothic" panose="020B0502020202020204"/>
              <a:ea typeface="+mn-ea"/>
              <a:cs typeface="+mn-cs"/>
            </a:rPr>
            <a:t>Espacios especiales de diálogo presenciales </a:t>
          </a:r>
          <a:r>
            <a:rPr lang="es-CO" sz="1400" kern="1200" dirty="0">
              <a:solidFill>
                <a:prstClr val="black">
                  <a:hueOff val="0"/>
                  <a:satOff val="0"/>
                  <a:lumOff val="0"/>
                  <a:alphaOff val="0"/>
                </a:prstClr>
              </a:solidFill>
              <a:latin typeface="Century Gothic" panose="020B0502020202020204"/>
              <a:ea typeface="+mn-ea"/>
              <a:cs typeface="+mn-cs"/>
            </a:rPr>
            <a:t>y no presenciales con la </a:t>
          </a:r>
          <a:r>
            <a:rPr lang="es-CO" sz="1400" kern="1200" dirty="0" smtClean="0">
              <a:solidFill>
                <a:prstClr val="black">
                  <a:hueOff val="0"/>
                  <a:satOff val="0"/>
                  <a:lumOff val="0"/>
                  <a:alphaOff val="0"/>
                </a:prstClr>
              </a:solidFill>
              <a:latin typeface="Century Gothic" panose="020B0502020202020204"/>
              <a:ea typeface="+mn-ea"/>
              <a:cs typeface="+mn-cs"/>
            </a:rPr>
            <a:t>ciudadanía. </a:t>
          </a:r>
          <a:endParaRPr lang="es-CO" sz="1400" kern="1200" dirty="0">
            <a:solidFill>
              <a:prstClr val="black">
                <a:hueOff val="0"/>
                <a:satOff val="0"/>
                <a:lumOff val="0"/>
                <a:alphaOff val="0"/>
              </a:prstClr>
            </a:solidFill>
            <a:latin typeface="Century Gothic" panose="020B0502020202020204"/>
            <a:ea typeface="+mn-ea"/>
            <a:cs typeface="+mn-cs"/>
          </a:endParaRPr>
        </a:p>
      </dgm:t>
    </dgm:pt>
    <dgm:pt modelId="{DAD883B5-802D-4B1C-B29A-687948B188E3}" type="sibTrans" cxnId="{6874C9CB-5039-4BD2-AEDA-BED835FC740D}">
      <dgm:prSet/>
      <dgm:spPr/>
      <dgm:t>
        <a:bodyPr/>
        <a:lstStyle/>
        <a:p>
          <a:endParaRPr lang="es-ES"/>
        </a:p>
      </dgm:t>
    </dgm:pt>
    <dgm:pt modelId="{3ECFF103-59C9-4C97-9797-4FCDB53C9DCC}" type="parTrans" cxnId="{6874C9CB-5039-4BD2-AEDA-BED835FC740D}">
      <dgm:prSet/>
      <dgm:spPr/>
      <dgm:t>
        <a:bodyPr/>
        <a:lstStyle/>
        <a:p>
          <a:endParaRPr lang="es-ES"/>
        </a:p>
      </dgm:t>
    </dgm:pt>
    <dgm:pt modelId="{B7549B44-D751-4D7C-829C-A57F32C501FE}">
      <dgm:prSet phldrT="[Texto]" custT="1"/>
      <dgm:spPr/>
      <dgm: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Promover la participación permanente de actores y organizaciones sociales</a:t>
          </a:r>
        </a:p>
      </dgm:t>
    </dgm:pt>
    <dgm:pt modelId="{04967388-313A-4208-9E07-C01FF4ACDFA4}" type="parTrans" cxnId="{7A9676A8-B282-4418-8A33-369B29D85F93}">
      <dgm:prSet/>
      <dgm:spPr/>
      <dgm:t>
        <a:bodyPr/>
        <a:lstStyle/>
        <a:p>
          <a:endParaRPr lang="es-CO"/>
        </a:p>
      </dgm:t>
    </dgm:pt>
    <dgm:pt modelId="{02B01467-8748-4BD9-8B18-4F7E7611B099}" type="sibTrans" cxnId="{7A9676A8-B282-4418-8A33-369B29D85F93}">
      <dgm:prSet/>
      <dgm:spPr/>
      <dgm:t>
        <a:bodyPr/>
        <a:lstStyle/>
        <a:p>
          <a:endParaRPr lang="es-CO"/>
        </a:p>
      </dgm:t>
    </dgm:pt>
    <dgm:pt modelId="{25D2190D-F9CE-445C-A7B4-146ACEB0235A}">
      <dgm:prSet phldrT="[Texto]" custT="1"/>
      <dgm:spPr/>
      <dgm: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Convocar y </a:t>
          </a:r>
          <a:r>
            <a:rPr lang="es-CO" sz="1400" kern="1200" dirty="0" smtClean="0">
              <a:solidFill>
                <a:prstClr val="black">
                  <a:hueOff val="0"/>
                  <a:satOff val="0"/>
                  <a:lumOff val="0"/>
                  <a:alphaOff val="0"/>
                </a:prstClr>
              </a:solidFill>
              <a:latin typeface="Century Gothic" panose="020B0502020202020204"/>
              <a:ea typeface="+mn-ea"/>
              <a:cs typeface="+mn-cs"/>
            </a:rPr>
            <a:t>preparar </a:t>
          </a:r>
          <a:r>
            <a:rPr lang="es-CO" sz="1400" kern="1200" dirty="0">
              <a:solidFill>
                <a:prstClr val="black">
                  <a:hueOff val="0"/>
                  <a:satOff val="0"/>
                  <a:lumOff val="0"/>
                  <a:alphaOff val="0"/>
                </a:prstClr>
              </a:solidFill>
              <a:latin typeface="Century Gothic" panose="020B0502020202020204"/>
              <a:ea typeface="+mn-ea"/>
              <a:cs typeface="+mn-cs"/>
            </a:rPr>
            <a:t>el diálogo entorno a la </a:t>
          </a:r>
          <a:r>
            <a:rPr lang="es-CO" sz="1400" kern="1200" dirty="0" smtClean="0">
              <a:solidFill>
                <a:prstClr val="black">
                  <a:hueOff val="0"/>
                  <a:satOff val="0"/>
                  <a:lumOff val="0"/>
                  <a:alphaOff val="0"/>
                </a:prstClr>
              </a:solidFill>
              <a:latin typeface="Century Gothic" panose="020B0502020202020204"/>
              <a:ea typeface="+mn-ea"/>
              <a:cs typeface="+mn-cs"/>
            </a:rPr>
            <a:t>RdeC</a:t>
          </a:r>
          <a:endParaRPr lang="es-CO" sz="1400" kern="1200" dirty="0">
            <a:solidFill>
              <a:prstClr val="black">
                <a:hueOff val="0"/>
                <a:satOff val="0"/>
                <a:lumOff val="0"/>
                <a:alphaOff val="0"/>
              </a:prstClr>
            </a:solidFill>
            <a:latin typeface="Century Gothic" panose="020B0502020202020204"/>
            <a:ea typeface="+mn-ea"/>
            <a:cs typeface="+mn-cs"/>
          </a:endParaRPr>
        </a:p>
      </dgm:t>
    </dgm:pt>
    <dgm:pt modelId="{8C468D22-775D-40E3-AA35-3A4D2E3B396A}" type="parTrans" cxnId="{3DCF7F7E-E05F-4D80-9787-24B81928E525}">
      <dgm:prSet/>
      <dgm:spPr/>
      <dgm:t>
        <a:bodyPr/>
        <a:lstStyle/>
        <a:p>
          <a:endParaRPr lang="es-CO"/>
        </a:p>
      </dgm:t>
    </dgm:pt>
    <dgm:pt modelId="{291F352E-7B4C-4115-AE3F-AD0CD8A46A50}" type="sibTrans" cxnId="{3DCF7F7E-E05F-4D80-9787-24B81928E525}">
      <dgm:prSet/>
      <dgm:spPr/>
      <dgm:t>
        <a:bodyPr/>
        <a:lstStyle/>
        <a:p>
          <a:endParaRPr lang="es-CO"/>
        </a:p>
      </dgm:t>
    </dgm:pt>
    <dgm:pt modelId="{E7C4C23E-BAF5-4376-AAFF-FA9D3F51E440}">
      <dgm:prSet phldrT="[Texto]" custT="1"/>
      <dgm:spPr/>
      <dgm: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smtClean="0">
              <a:solidFill>
                <a:prstClr val="black">
                  <a:hueOff val="0"/>
                  <a:satOff val="0"/>
                  <a:lumOff val="0"/>
                  <a:alphaOff val="0"/>
                </a:prstClr>
              </a:solidFill>
              <a:latin typeface="Century Gothic" panose="020B0502020202020204"/>
              <a:ea typeface="+mn-ea"/>
              <a:cs typeface="+mn-cs"/>
            </a:rPr>
            <a:t>La </a:t>
          </a:r>
          <a:r>
            <a:rPr lang="es-CO" sz="1400" kern="1200" dirty="0">
              <a:solidFill>
                <a:prstClr val="black">
                  <a:hueOff val="0"/>
                  <a:satOff val="0"/>
                  <a:lumOff val="0"/>
                  <a:alphaOff val="0"/>
                </a:prstClr>
              </a:solidFill>
              <a:latin typeface="Century Gothic" panose="020B0502020202020204"/>
              <a:ea typeface="+mn-ea"/>
              <a:cs typeface="+mn-cs"/>
            </a:rPr>
            <a:t>Audiencia </a:t>
          </a:r>
          <a:r>
            <a:rPr lang="es-CO" sz="1400" kern="1200" dirty="0" smtClean="0">
              <a:solidFill>
                <a:prstClr val="black">
                  <a:hueOff val="0"/>
                  <a:satOff val="0"/>
                  <a:lumOff val="0"/>
                  <a:alphaOff val="0"/>
                </a:prstClr>
              </a:solidFill>
              <a:latin typeface="Century Gothic" panose="020B0502020202020204"/>
              <a:ea typeface="+mn-ea"/>
              <a:cs typeface="+mn-cs"/>
            </a:rPr>
            <a:t>pública - Evento central de RdeC </a:t>
          </a:r>
          <a:endParaRPr lang="es-CO" sz="1400" kern="1200" dirty="0">
            <a:solidFill>
              <a:prstClr val="black">
                <a:hueOff val="0"/>
                <a:satOff val="0"/>
                <a:lumOff val="0"/>
                <a:alphaOff val="0"/>
              </a:prstClr>
            </a:solidFill>
            <a:latin typeface="Century Gothic" panose="020B0502020202020204"/>
            <a:ea typeface="+mn-ea"/>
            <a:cs typeface="+mn-cs"/>
          </a:endParaRPr>
        </a:p>
      </dgm:t>
    </dgm:pt>
    <dgm:pt modelId="{9AB8AF04-4E36-4C0F-B6E2-2C248ADF0FC9}" type="parTrans" cxnId="{6855AA40-DA90-4F14-BE58-157E9D19207E}">
      <dgm:prSet/>
      <dgm:spPr/>
      <dgm:t>
        <a:bodyPr/>
        <a:lstStyle/>
        <a:p>
          <a:endParaRPr lang="es-CO"/>
        </a:p>
      </dgm:t>
    </dgm:pt>
    <dgm:pt modelId="{0E8FD6E4-29AC-4736-B5EE-CA527015B848}" type="sibTrans" cxnId="{6855AA40-DA90-4F14-BE58-157E9D19207E}">
      <dgm:prSet/>
      <dgm:spPr/>
      <dgm:t>
        <a:bodyPr/>
        <a:lstStyle/>
        <a:p>
          <a:endParaRPr lang="es-CO"/>
        </a:p>
      </dgm:t>
    </dgm:pt>
    <dgm:pt modelId="{89E5BCFC-B088-4523-B61C-A350D239D57E}" type="pres">
      <dgm:prSet presAssocID="{C9AEE531-F0A1-408C-B41B-96DAD9277943}" presName="linearFlow" presStyleCnt="0">
        <dgm:presLayoutVars>
          <dgm:dir/>
          <dgm:animLvl val="lvl"/>
          <dgm:resizeHandles val="exact"/>
        </dgm:presLayoutVars>
      </dgm:prSet>
      <dgm:spPr/>
      <dgm:t>
        <a:bodyPr/>
        <a:lstStyle/>
        <a:p>
          <a:endParaRPr lang="es-ES"/>
        </a:p>
      </dgm:t>
    </dgm:pt>
    <dgm:pt modelId="{24E92280-387E-4E5F-AB72-9402AADB3C0B}" type="pres">
      <dgm:prSet presAssocID="{CEB8BB9F-AE42-4DF1-8C7A-C62FB8782903}" presName="composite" presStyleCnt="0"/>
      <dgm:spPr/>
    </dgm:pt>
    <dgm:pt modelId="{BA06BC5C-2B4C-4E23-8FCE-9BFF72402A24}" type="pres">
      <dgm:prSet presAssocID="{CEB8BB9F-AE42-4DF1-8C7A-C62FB8782903}" presName="parentText" presStyleLbl="alignNode1" presStyleIdx="0" presStyleCnt="4" custScaleX="173478" custLinFactNeighborY="0">
        <dgm:presLayoutVars>
          <dgm:chMax val="1"/>
          <dgm:bulletEnabled val="1"/>
        </dgm:presLayoutVars>
      </dgm:prSet>
      <dgm:spPr/>
      <dgm:t>
        <a:bodyPr/>
        <a:lstStyle/>
        <a:p>
          <a:endParaRPr lang="es-ES"/>
        </a:p>
      </dgm:t>
    </dgm:pt>
    <dgm:pt modelId="{C03EB50C-707E-46EA-A60D-7C5121181233}" type="pres">
      <dgm:prSet presAssocID="{CEB8BB9F-AE42-4DF1-8C7A-C62FB8782903}" presName="descendantText" presStyleLbl="alignAcc1" presStyleIdx="0" presStyleCnt="4" custScaleX="87141" custScaleY="111639" custLinFactNeighborX="-357" custLinFactNeighborY="2776">
        <dgm:presLayoutVars>
          <dgm:bulletEnabled val="1"/>
        </dgm:presLayoutVars>
      </dgm:prSet>
      <dgm:spPr/>
      <dgm:t>
        <a:bodyPr/>
        <a:lstStyle/>
        <a:p>
          <a:endParaRPr lang="es-ES"/>
        </a:p>
      </dgm:t>
    </dgm:pt>
    <dgm:pt modelId="{C6C51BC6-7350-4D80-94D6-F0CB93252583}" type="pres">
      <dgm:prSet presAssocID="{FFFB6C91-59BA-4886-B7A6-C43E528D0DFE}" presName="sp" presStyleCnt="0"/>
      <dgm:spPr/>
    </dgm:pt>
    <dgm:pt modelId="{EF2AA134-D57C-4F17-A627-EE2EF5404227}" type="pres">
      <dgm:prSet presAssocID="{C1057768-C8A4-42A0-BD60-E1248CE07149}" presName="composite" presStyleCnt="0"/>
      <dgm:spPr/>
    </dgm:pt>
    <dgm:pt modelId="{3CD78AE9-7235-4C75-9540-DD3D8FA480F6}" type="pres">
      <dgm:prSet presAssocID="{C1057768-C8A4-42A0-BD60-E1248CE07149}" presName="parentText" presStyleLbl="alignNode1" presStyleIdx="1" presStyleCnt="4" custScaleX="173683" custLinFactNeighborY="0">
        <dgm:presLayoutVars>
          <dgm:chMax val="1"/>
          <dgm:bulletEnabled val="1"/>
        </dgm:presLayoutVars>
      </dgm:prSet>
      <dgm:spPr/>
      <dgm:t>
        <a:bodyPr/>
        <a:lstStyle/>
        <a:p>
          <a:endParaRPr lang="es-ES"/>
        </a:p>
      </dgm:t>
    </dgm:pt>
    <dgm:pt modelId="{E2E42AF2-840D-4B28-BA78-6FF7B14BC2BE}" type="pres">
      <dgm:prSet presAssocID="{C1057768-C8A4-42A0-BD60-E1248CE07149}" presName="descendantText" presStyleLbl="alignAcc1" presStyleIdx="1" presStyleCnt="4" custScaleX="88368" custLinFactNeighborX="79" custLinFactNeighborY="455">
        <dgm:presLayoutVars>
          <dgm:bulletEnabled val="1"/>
        </dgm:presLayoutVars>
      </dgm:prSet>
      <dgm:spPr/>
      <dgm:t>
        <a:bodyPr/>
        <a:lstStyle/>
        <a:p>
          <a:endParaRPr lang="es-ES"/>
        </a:p>
      </dgm:t>
    </dgm:pt>
    <dgm:pt modelId="{3C16C21C-6CF8-40A4-96F0-152571811DE0}" type="pres">
      <dgm:prSet presAssocID="{595A4FA5-F908-4E7D-9C50-1A5C6FDEFD63}" presName="sp" presStyleCnt="0"/>
      <dgm:spPr/>
    </dgm:pt>
    <dgm:pt modelId="{DF096978-A2C4-412E-AEAD-90AE736EC358}" type="pres">
      <dgm:prSet presAssocID="{B99F1CA6-BA04-49FB-9A3D-37FEB339B698}" presName="composite" presStyleCnt="0"/>
      <dgm:spPr/>
    </dgm:pt>
    <dgm:pt modelId="{1DC46478-548A-4A7C-A534-717519DB3E7D}" type="pres">
      <dgm:prSet presAssocID="{B99F1CA6-BA04-49FB-9A3D-37FEB339B698}" presName="parentText" presStyleLbl="alignNode1" presStyleIdx="2" presStyleCnt="4" custScaleX="175736">
        <dgm:presLayoutVars>
          <dgm:chMax val="1"/>
          <dgm:bulletEnabled val="1"/>
        </dgm:presLayoutVars>
      </dgm:prSet>
      <dgm:spPr/>
      <dgm:t>
        <a:bodyPr/>
        <a:lstStyle/>
        <a:p>
          <a:endParaRPr lang="es-ES"/>
        </a:p>
      </dgm:t>
    </dgm:pt>
    <dgm:pt modelId="{B62B69BD-417B-4C6A-8666-ACC56CCDCDF4}" type="pres">
      <dgm:prSet presAssocID="{B99F1CA6-BA04-49FB-9A3D-37FEB339B698}" presName="descendantText" presStyleLbl="alignAcc1" presStyleIdx="2" presStyleCnt="4" custScaleX="88458" custScaleY="98732" custLinFactNeighborY="3291">
        <dgm:presLayoutVars>
          <dgm:bulletEnabled val="1"/>
        </dgm:presLayoutVars>
      </dgm:prSet>
      <dgm:spPr/>
      <dgm:t>
        <a:bodyPr/>
        <a:lstStyle/>
        <a:p>
          <a:endParaRPr lang="es-ES"/>
        </a:p>
      </dgm:t>
    </dgm:pt>
    <dgm:pt modelId="{F9B1F8FA-1B0F-4569-BB29-D5FC73FCEC12}" type="pres">
      <dgm:prSet presAssocID="{F7BC5D21-5782-4238-B0D3-3EF04A9B18E5}" presName="sp" presStyleCnt="0"/>
      <dgm:spPr/>
    </dgm:pt>
    <dgm:pt modelId="{8F053778-4A55-4AA4-867C-18FB8F283CF7}" type="pres">
      <dgm:prSet presAssocID="{A5647101-4564-4334-9A79-3AC1F07164BC}" presName="composite" presStyleCnt="0"/>
      <dgm:spPr/>
    </dgm:pt>
    <dgm:pt modelId="{2A2DFE93-B56D-46C5-A2D8-6D28C639B152}" type="pres">
      <dgm:prSet presAssocID="{A5647101-4564-4334-9A79-3AC1F07164BC}" presName="parentText" presStyleLbl="alignNode1" presStyleIdx="3" presStyleCnt="4" custScaleX="172226" custLinFactNeighborY="0">
        <dgm:presLayoutVars>
          <dgm:chMax val="1"/>
          <dgm:bulletEnabled val="1"/>
        </dgm:presLayoutVars>
      </dgm:prSet>
      <dgm:spPr/>
      <dgm:t>
        <a:bodyPr/>
        <a:lstStyle/>
        <a:p>
          <a:endParaRPr lang="es-ES"/>
        </a:p>
      </dgm:t>
    </dgm:pt>
    <dgm:pt modelId="{4865EF12-B9A3-4555-A9A9-ADB8DE24E5E2}" type="pres">
      <dgm:prSet presAssocID="{A5647101-4564-4334-9A79-3AC1F07164BC}" presName="descendantText" presStyleLbl="alignAcc1" presStyleIdx="3" presStyleCnt="4" custScaleX="88266" custLinFactNeighborY="0">
        <dgm:presLayoutVars>
          <dgm:bulletEnabled val="1"/>
        </dgm:presLayoutVars>
      </dgm:prSet>
      <dgm:spPr/>
      <dgm:t>
        <a:bodyPr/>
        <a:lstStyle/>
        <a:p>
          <a:endParaRPr lang="es-ES"/>
        </a:p>
      </dgm:t>
    </dgm:pt>
  </dgm:ptLst>
  <dgm:cxnLst>
    <dgm:cxn modelId="{9D19452F-7AC6-4908-A7A7-7623028342A9}" type="presOf" srcId="{E7C4C23E-BAF5-4376-AAFF-FA9D3F51E440}" destId="{B62B69BD-417B-4C6A-8666-ACC56CCDCDF4}" srcOrd="0" destOrd="1" presId="urn:microsoft.com/office/officeart/2005/8/layout/chevron2"/>
    <dgm:cxn modelId="{827299CC-5E3B-4AAB-9F38-5598B1B871EE}" type="presOf" srcId="{760E6B0B-191B-4A10-B1E5-B6574B306D40}" destId="{E2E42AF2-840D-4B28-BA78-6FF7B14BC2BE}" srcOrd="0" destOrd="0" presId="urn:microsoft.com/office/officeart/2005/8/layout/chevron2"/>
    <dgm:cxn modelId="{BB848374-4BED-461C-A938-A7459A45C855}" srcId="{A5647101-4564-4334-9A79-3AC1F07164BC}" destId="{BF539337-26A7-4DA9-9C64-3463CD485B2E}" srcOrd="0" destOrd="0" parTransId="{4902353D-1DD1-4DE6-A13B-2256583BC823}" sibTransId="{E7C44AFA-80F6-4B9E-A2FF-6B300F3CFDA1}"/>
    <dgm:cxn modelId="{BFE29FD8-1685-464C-AF35-C00B953154C5}" srcId="{CEB8BB9F-AE42-4DF1-8C7A-C62FB8782903}" destId="{034EDD73-5A65-43B5-9E72-C11B7347BFD5}" srcOrd="2" destOrd="0" parTransId="{E222EB35-660E-4215-937A-549AB2DAC2ED}" sibTransId="{4D57C86E-5E24-4170-A9C8-536F716FEB00}"/>
    <dgm:cxn modelId="{3B1D97EA-93C4-436A-A391-22F7F3C28EA4}" type="presOf" srcId="{FC5DA82D-637A-44DA-A376-5D8315A3D92D}" destId="{4865EF12-B9A3-4555-A9A9-ADB8DE24E5E2}" srcOrd="0" destOrd="1" presId="urn:microsoft.com/office/officeart/2005/8/layout/chevron2"/>
    <dgm:cxn modelId="{6855AA40-DA90-4F14-BE58-157E9D19207E}" srcId="{B99F1CA6-BA04-49FB-9A3D-37FEB339B698}" destId="{E7C4C23E-BAF5-4376-AAFF-FA9D3F51E440}" srcOrd="1" destOrd="0" parTransId="{9AB8AF04-4E36-4C0F-B6E2-2C248ADF0FC9}" sibTransId="{0E8FD6E4-29AC-4736-B5EE-CA527015B848}"/>
    <dgm:cxn modelId="{7983F325-25C7-472E-BA09-D815894F4C4E}" srcId="{CEB8BB9F-AE42-4DF1-8C7A-C62FB8782903}" destId="{3BA531FB-EAD2-491A-8867-DDD06DF67865}" srcOrd="0" destOrd="0" parTransId="{B96F6229-151C-437E-A8D6-18D5763D71A2}" sibTransId="{F3E083F8-309A-4846-BD86-B2934C922E83}"/>
    <dgm:cxn modelId="{0DDBD8E9-7202-4A85-AEF9-C783E572831E}" type="presOf" srcId="{B99F1CA6-BA04-49FB-9A3D-37FEB339B698}" destId="{1DC46478-548A-4A7C-A534-717519DB3E7D}" srcOrd="0" destOrd="0" presId="urn:microsoft.com/office/officeart/2005/8/layout/chevron2"/>
    <dgm:cxn modelId="{048A7AA9-E091-4E9C-968C-CA2BB7A8E8CE}" type="presOf" srcId="{C1057768-C8A4-42A0-BD60-E1248CE07149}" destId="{3CD78AE9-7235-4C75-9540-DD3D8FA480F6}" srcOrd="0" destOrd="0" presId="urn:microsoft.com/office/officeart/2005/8/layout/chevron2"/>
    <dgm:cxn modelId="{DA8A766F-225B-4E15-816E-00A563DD0C43}" type="presOf" srcId="{2FC6A907-CEA8-4619-A6EC-49CF95DBE585}" destId="{C03EB50C-707E-46EA-A60D-7C5121181233}" srcOrd="0" destOrd="1" presId="urn:microsoft.com/office/officeart/2005/8/layout/chevron2"/>
    <dgm:cxn modelId="{88AA6CD4-2917-485B-AF05-2B30202A52CE}" srcId="{A5647101-4564-4334-9A79-3AC1F07164BC}" destId="{FC5DA82D-637A-44DA-A376-5D8315A3D92D}" srcOrd="1" destOrd="0" parTransId="{11D1BDB6-7FE5-4AB5-BA90-2ABF15EFAA21}" sibTransId="{0FFD4C47-A4A8-4936-8C1A-BEBEA0C82630}"/>
    <dgm:cxn modelId="{C0AD4E48-BC46-4815-9625-5431A694FE72}" srcId="{C1057768-C8A4-42A0-BD60-E1248CE07149}" destId="{760E6B0B-191B-4A10-B1E5-B6574B306D40}" srcOrd="0" destOrd="0" parTransId="{4ADDDC16-082C-4D0E-948A-6CAEB8530984}" sibTransId="{D5593888-46F6-419B-8927-0B7D9DCD1697}"/>
    <dgm:cxn modelId="{D245D582-30E6-48E3-9557-6E1C52D4B8C1}" type="presOf" srcId="{034EDD73-5A65-43B5-9E72-C11B7347BFD5}" destId="{C03EB50C-707E-46EA-A60D-7C5121181233}" srcOrd="0" destOrd="2" presId="urn:microsoft.com/office/officeart/2005/8/layout/chevron2"/>
    <dgm:cxn modelId="{0AF5AA13-9B53-422C-A810-EC01373B1FF1}" srcId="{C9AEE531-F0A1-408C-B41B-96DAD9277943}" destId="{CEB8BB9F-AE42-4DF1-8C7A-C62FB8782903}" srcOrd="0" destOrd="0" parTransId="{0D054C8A-0912-4C09-9A10-21B80C93FDDB}" sibTransId="{FFFB6C91-59BA-4886-B7A6-C43E528D0DFE}"/>
    <dgm:cxn modelId="{DDAD1392-6519-43D5-B967-739A4AC47D85}" type="presOf" srcId="{C9AEE531-F0A1-408C-B41B-96DAD9277943}" destId="{89E5BCFC-B088-4523-B61C-A350D239D57E}" srcOrd="0" destOrd="0" presId="urn:microsoft.com/office/officeart/2005/8/layout/chevron2"/>
    <dgm:cxn modelId="{5FD606EE-34B3-4C93-8451-9E9DCA087E1D}" srcId="{C9AEE531-F0A1-408C-B41B-96DAD9277943}" destId="{B99F1CA6-BA04-49FB-9A3D-37FEB339B698}" srcOrd="2" destOrd="0" parTransId="{B4172E8E-E53D-4891-8910-43189A65EDC9}" sibTransId="{F7BC5D21-5782-4238-B0D3-3EF04A9B18E5}"/>
    <dgm:cxn modelId="{EF00A4A1-0E68-420E-AD45-6A9CE2A22B70}" type="presOf" srcId="{25D2190D-F9CE-445C-A7B4-146ACEB0235A}" destId="{E2E42AF2-840D-4B28-BA78-6FF7B14BC2BE}" srcOrd="0" destOrd="2" presId="urn:microsoft.com/office/officeart/2005/8/layout/chevron2"/>
    <dgm:cxn modelId="{98988B0C-3C20-44BC-A537-7D540D5DAD9A}" type="presOf" srcId="{BF539337-26A7-4DA9-9C64-3463CD485B2E}" destId="{4865EF12-B9A3-4555-A9A9-ADB8DE24E5E2}" srcOrd="0" destOrd="0" presId="urn:microsoft.com/office/officeart/2005/8/layout/chevron2"/>
    <dgm:cxn modelId="{7A9676A8-B282-4418-8A33-369B29D85F93}" srcId="{C1057768-C8A4-42A0-BD60-E1248CE07149}" destId="{B7549B44-D751-4D7C-829C-A57F32C501FE}" srcOrd="1" destOrd="0" parTransId="{04967388-313A-4208-9E07-C01FF4ACDFA4}" sibTransId="{02B01467-8748-4BD9-8B18-4F7E7611B099}"/>
    <dgm:cxn modelId="{C06120FD-2947-4346-BBD4-ECE7DB64E1DE}" type="presOf" srcId="{B7549B44-D751-4D7C-829C-A57F32C501FE}" destId="{E2E42AF2-840D-4B28-BA78-6FF7B14BC2BE}" srcOrd="0" destOrd="1" presId="urn:microsoft.com/office/officeart/2005/8/layout/chevron2"/>
    <dgm:cxn modelId="{D9BF89A0-E9CA-4A00-8A9D-F2B53A7087A4}" type="presOf" srcId="{53BCC794-EE8D-4AA3-AFC6-DE9C3446412F}" destId="{B62B69BD-417B-4C6A-8666-ACC56CCDCDF4}" srcOrd="0" destOrd="0" presId="urn:microsoft.com/office/officeart/2005/8/layout/chevron2"/>
    <dgm:cxn modelId="{CE089A97-71CD-46AC-B194-CC06B3E3E866}" srcId="{C9AEE531-F0A1-408C-B41B-96DAD9277943}" destId="{C1057768-C8A4-42A0-BD60-E1248CE07149}" srcOrd="1" destOrd="0" parTransId="{9401B37B-3488-4BED-932A-0F49AB72DB76}" sibTransId="{595A4FA5-F908-4E7D-9C50-1A5C6FDEFD63}"/>
    <dgm:cxn modelId="{02465774-B36D-458B-92AE-1BFC71131A52}" type="presOf" srcId="{3BA531FB-EAD2-491A-8867-DDD06DF67865}" destId="{C03EB50C-707E-46EA-A60D-7C5121181233}" srcOrd="0" destOrd="0" presId="urn:microsoft.com/office/officeart/2005/8/layout/chevron2"/>
    <dgm:cxn modelId="{0801DA3A-D654-473B-9476-0B2FE9C8FD07}" srcId="{CEB8BB9F-AE42-4DF1-8C7A-C62FB8782903}" destId="{2FC6A907-CEA8-4619-A6EC-49CF95DBE585}" srcOrd="1" destOrd="0" parTransId="{AAF338D5-552B-4CCA-B346-60EEF8739137}" sibTransId="{C4CF9AEF-D275-4F11-896D-D1541D5E7A2A}"/>
    <dgm:cxn modelId="{6874C9CB-5039-4BD2-AEDA-BED835FC740D}" srcId="{B99F1CA6-BA04-49FB-9A3D-37FEB339B698}" destId="{53BCC794-EE8D-4AA3-AFC6-DE9C3446412F}" srcOrd="0" destOrd="0" parTransId="{3ECFF103-59C9-4C97-9797-4FCDB53C9DCC}" sibTransId="{DAD883B5-802D-4B1C-B29A-687948B188E3}"/>
    <dgm:cxn modelId="{8C082EE3-FB37-40BF-BA08-5019DD699779}" srcId="{C9AEE531-F0A1-408C-B41B-96DAD9277943}" destId="{A5647101-4564-4334-9A79-3AC1F07164BC}" srcOrd="3" destOrd="0" parTransId="{3CAE8DB7-57A5-4C03-9D23-E49EB1958D2B}" sibTransId="{3C19884A-5CF3-43EE-BA5B-0F42E7ACE26B}"/>
    <dgm:cxn modelId="{CCA23307-74F8-46EC-9E53-36A74AD899D6}" type="presOf" srcId="{CEB8BB9F-AE42-4DF1-8C7A-C62FB8782903}" destId="{BA06BC5C-2B4C-4E23-8FCE-9BFF72402A24}" srcOrd="0" destOrd="0" presId="urn:microsoft.com/office/officeart/2005/8/layout/chevron2"/>
    <dgm:cxn modelId="{3DCF7F7E-E05F-4D80-9787-24B81928E525}" srcId="{C1057768-C8A4-42A0-BD60-E1248CE07149}" destId="{25D2190D-F9CE-445C-A7B4-146ACEB0235A}" srcOrd="2" destOrd="0" parTransId="{8C468D22-775D-40E3-AA35-3A4D2E3B396A}" sibTransId="{291F352E-7B4C-4115-AE3F-AD0CD8A46A50}"/>
    <dgm:cxn modelId="{4D47F5AF-5F95-45E7-9118-DEC2EE651EA6}" type="presOf" srcId="{A5647101-4564-4334-9A79-3AC1F07164BC}" destId="{2A2DFE93-B56D-46C5-A2D8-6D28C639B152}" srcOrd="0" destOrd="0" presId="urn:microsoft.com/office/officeart/2005/8/layout/chevron2"/>
    <dgm:cxn modelId="{BC0C77C6-1694-4EFA-A523-6D5114F91A29}" type="presParOf" srcId="{89E5BCFC-B088-4523-B61C-A350D239D57E}" destId="{24E92280-387E-4E5F-AB72-9402AADB3C0B}" srcOrd="0" destOrd="0" presId="urn:microsoft.com/office/officeart/2005/8/layout/chevron2"/>
    <dgm:cxn modelId="{8642CAE2-DCF0-4D4A-91E1-AEA5FF32BCE7}" type="presParOf" srcId="{24E92280-387E-4E5F-AB72-9402AADB3C0B}" destId="{BA06BC5C-2B4C-4E23-8FCE-9BFF72402A24}" srcOrd="0" destOrd="0" presId="urn:microsoft.com/office/officeart/2005/8/layout/chevron2"/>
    <dgm:cxn modelId="{FAAE8283-00DF-43C3-862B-B3E739778C88}" type="presParOf" srcId="{24E92280-387E-4E5F-AB72-9402AADB3C0B}" destId="{C03EB50C-707E-46EA-A60D-7C5121181233}" srcOrd="1" destOrd="0" presId="urn:microsoft.com/office/officeart/2005/8/layout/chevron2"/>
    <dgm:cxn modelId="{0FC50665-E00E-4A53-A66A-F5FF75FD4806}" type="presParOf" srcId="{89E5BCFC-B088-4523-B61C-A350D239D57E}" destId="{C6C51BC6-7350-4D80-94D6-F0CB93252583}" srcOrd="1" destOrd="0" presId="urn:microsoft.com/office/officeart/2005/8/layout/chevron2"/>
    <dgm:cxn modelId="{C0589F28-F9F5-4F4C-AA1D-CFA7A8F26F60}" type="presParOf" srcId="{89E5BCFC-B088-4523-B61C-A350D239D57E}" destId="{EF2AA134-D57C-4F17-A627-EE2EF5404227}" srcOrd="2" destOrd="0" presId="urn:microsoft.com/office/officeart/2005/8/layout/chevron2"/>
    <dgm:cxn modelId="{B939292D-B644-4F44-BC32-7F25AB9FA48A}" type="presParOf" srcId="{EF2AA134-D57C-4F17-A627-EE2EF5404227}" destId="{3CD78AE9-7235-4C75-9540-DD3D8FA480F6}" srcOrd="0" destOrd="0" presId="urn:microsoft.com/office/officeart/2005/8/layout/chevron2"/>
    <dgm:cxn modelId="{372709F1-319F-4CEB-88AE-56F9EF6CF046}" type="presParOf" srcId="{EF2AA134-D57C-4F17-A627-EE2EF5404227}" destId="{E2E42AF2-840D-4B28-BA78-6FF7B14BC2BE}" srcOrd="1" destOrd="0" presId="urn:microsoft.com/office/officeart/2005/8/layout/chevron2"/>
    <dgm:cxn modelId="{9FD97465-B8B7-452B-80F9-9D774AB6C4EE}" type="presParOf" srcId="{89E5BCFC-B088-4523-B61C-A350D239D57E}" destId="{3C16C21C-6CF8-40A4-96F0-152571811DE0}" srcOrd="3" destOrd="0" presId="urn:microsoft.com/office/officeart/2005/8/layout/chevron2"/>
    <dgm:cxn modelId="{80F28123-D98F-4217-A7BE-D2EA5EE13FD2}" type="presParOf" srcId="{89E5BCFC-B088-4523-B61C-A350D239D57E}" destId="{DF096978-A2C4-412E-AEAD-90AE736EC358}" srcOrd="4" destOrd="0" presId="urn:microsoft.com/office/officeart/2005/8/layout/chevron2"/>
    <dgm:cxn modelId="{D5E396C7-5487-4132-BF8D-97BF69803919}" type="presParOf" srcId="{DF096978-A2C4-412E-AEAD-90AE736EC358}" destId="{1DC46478-548A-4A7C-A534-717519DB3E7D}" srcOrd="0" destOrd="0" presId="urn:microsoft.com/office/officeart/2005/8/layout/chevron2"/>
    <dgm:cxn modelId="{792E95DE-C0F2-42D0-BF75-398A01FBB7D9}" type="presParOf" srcId="{DF096978-A2C4-412E-AEAD-90AE736EC358}" destId="{B62B69BD-417B-4C6A-8666-ACC56CCDCDF4}" srcOrd="1" destOrd="0" presId="urn:microsoft.com/office/officeart/2005/8/layout/chevron2"/>
    <dgm:cxn modelId="{076F855D-FBA2-4809-8961-9255693162DA}" type="presParOf" srcId="{89E5BCFC-B088-4523-B61C-A350D239D57E}" destId="{F9B1F8FA-1B0F-4569-BB29-D5FC73FCEC12}" srcOrd="5" destOrd="0" presId="urn:microsoft.com/office/officeart/2005/8/layout/chevron2"/>
    <dgm:cxn modelId="{FD13DE06-AB5D-4640-8945-BF9A6A187481}" type="presParOf" srcId="{89E5BCFC-B088-4523-B61C-A350D239D57E}" destId="{8F053778-4A55-4AA4-867C-18FB8F283CF7}" srcOrd="6" destOrd="0" presId="urn:microsoft.com/office/officeart/2005/8/layout/chevron2"/>
    <dgm:cxn modelId="{8241EC91-C994-4D89-8A16-AF8464BF8E97}" type="presParOf" srcId="{8F053778-4A55-4AA4-867C-18FB8F283CF7}" destId="{2A2DFE93-B56D-46C5-A2D8-6D28C639B152}" srcOrd="0" destOrd="0" presId="urn:microsoft.com/office/officeart/2005/8/layout/chevron2"/>
    <dgm:cxn modelId="{C6EA9C95-D617-472A-91E5-B541EB583883}" type="presParOf" srcId="{8F053778-4A55-4AA4-867C-18FB8F283CF7}" destId="{4865EF12-B9A3-4555-A9A9-ADB8DE24E5E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6BC5C-2B4C-4E23-8FCE-9BFF72402A24}">
      <dsp:nvSpPr>
        <dsp:cNvPr id="0" name=""/>
        <dsp:cNvSpPr/>
      </dsp:nvSpPr>
      <dsp:spPr>
        <a:xfrm rot="5400000">
          <a:off x="404506" y="-79524"/>
          <a:ext cx="1200836" cy="1458231"/>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s-CO" sz="1300" kern="1200" dirty="0" smtClean="0"/>
        </a:p>
        <a:p>
          <a:pPr lvl="0" algn="ctr" defTabSz="577850">
            <a:lnSpc>
              <a:spcPct val="90000"/>
            </a:lnSpc>
            <a:spcBef>
              <a:spcPct val="0"/>
            </a:spcBef>
            <a:spcAft>
              <a:spcPct val="35000"/>
            </a:spcAft>
          </a:pPr>
          <a:r>
            <a:rPr lang="es-CO" sz="1200" b="1" kern="1200" dirty="0" smtClean="0"/>
            <a:t>PLANEACION</a:t>
          </a:r>
          <a:endParaRPr lang="es-CO" sz="1200" b="1" kern="1200" dirty="0"/>
        </a:p>
      </dsp:txBody>
      <dsp:txXfrm rot="-5400000">
        <a:off x="275809" y="49173"/>
        <a:ext cx="1458231" cy="1200836"/>
      </dsp:txXfrm>
    </dsp:sp>
    <dsp:sp modelId="{C03EB50C-707E-46EA-A60D-7C5121181233}">
      <dsp:nvSpPr>
        <dsp:cNvPr id="0" name=""/>
        <dsp:cNvSpPr/>
      </dsp:nvSpPr>
      <dsp:spPr>
        <a:xfrm rot="5400000">
          <a:off x="5434316" y="-3439964"/>
          <a:ext cx="871849" cy="780258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t>Alistamiento Institucional</a:t>
          </a:r>
        </a:p>
        <a:p>
          <a:pPr marL="114300" lvl="1" indent="-114300" algn="l" defTabSz="622300">
            <a:lnSpc>
              <a:spcPct val="90000"/>
            </a:lnSpc>
            <a:spcBef>
              <a:spcPct val="0"/>
            </a:spcBef>
            <a:spcAft>
              <a:spcPct val="15000"/>
            </a:spcAft>
            <a:buChar char="••"/>
          </a:pPr>
          <a:r>
            <a:rPr lang="es-CO" sz="1400" kern="1200" dirty="0"/>
            <a:t>Solicitud, entrega y  organización de la información</a:t>
          </a:r>
        </a:p>
        <a:p>
          <a:pPr marL="114300" lvl="1" indent="-114300" algn="l" defTabSz="622300">
            <a:lnSpc>
              <a:spcPct val="90000"/>
            </a:lnSpc>
            <a:spcBef>
              <a:spcPct val="0"/>
            </a:spcBef>
            <a:spcAft>
              <a:spcPct val="15000"/>
            </a:spcAft>
            <a:buChar char="••"/>
          </a:pPr>
          <a:r>
            <a:rPr lang="es-CO" sz="1400" kern="1200" dirty="0"/>
            <a:t>Diseño anual de la estrategia de comunicación</a:t>
          </a:r>
        </a:p>
      </dsp:txBody>
      <dsp:txXfrm rot="-5400000">
        <a:off x="1968947" y="67965"/>
        <a:ext cx="7760027" cy="786729"/>
      </dsp:txXfrm>
    </dsp:sp>
    <dsp:sp modelId="{3CD78AE9-7235-4C75-9540-DD3D8FA480F6}">
      <dsp:nvSpPr>
        <dsp:cNvPr id="0" name=""/>
        <dsp:cNvSpPr/>
      </dsp:nvSpPr>
      <dsp:spPr>
        <a:xfrm rot="5400000">
          <a:off x="405367" y="974902"/>
          <a:ext cx="1200836" cy="145995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ts val="0"/>
            </a:spcAft>
          </a:pPr>
          <a:endParaRPr lang="es-CO" sz="1200" b="1" kern="1200" dirty="0" smtClean="0"/>
        </a:p>
        <a:p>
          <a:pPr lvl="0" algn="ctr" defTabSz="533400">
            <a:lnSpc>
              <a:spcPct val="100000"/>
            </a:lnSpc>
            <a:spcBef>
              <a:spcPct val="0"/>
            </a:spcBef>
            <a:spcAft>
              <a:spcPts val="0"/>
            </a:spcAft>
          </a:pPr>
          <a:r>
            <a:rPr lang="es-CO" sz="1200" b="1" kern="1200" dirty="0" smtClean="0"/>
            <a:t>PARTICIPACION</a:t>
          </a:r>
          <a:endParaRPr lang="es-CO" sz="1200" b="1" kern="1200" dirty="0"/>
        </a:p>
      </dsp:txBody>
      <dsp:txXfrm rot="-5400000">
        <a:off x="275808" y="1104461"/>
        <a:ext cx="1459954" cy="1200836"/>
      </dsp:txXfrm>
    </dsp:sp>
    <dsp:sp modelId="{E2E42AF2-840D-4B28-BA78-6FF7B14BC2BE}">
      <dsp:nvSpPr>
        <dsp:cNvPr id="0" name=""/>
        <dsp:cNvSpPr/>
      </dsp:nvSpPr>
      <dsp:spPr>
        <a:xfrm rot="5400000">
          <a:off x="5583009" y="-2513648"/>
          <a:ext cx="780543" cy="802386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Consultar con la ciudadanía los temas de interés</a:t>
          </a:r>
        </a:p>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Promover la participación permanente de actores y organizaciones sociales</a:t>
          </a:r>
        </a:p>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a:solidFill>
                <a:prstClr val="black">
                  <a:hueOff val="0"/>
                  <a:satOff val="0"/>
                  <a:lumOff val="0"/>
                  <a:alphaOff val="0"/>
                </a:prstClr>
              </a:solidFill>
              <a:latin typeface="Century Gothic" panose="020B0502020202020204"/>
              <a:ea typeface="+mn-ea"/>
              <a:cs typeface="+mn-cs"/>
            </a:rPr>
            <a:t>Convocar y </a:t>
          </a:r>
          <a:r>
            <a:rPr lang="es-CO" sz="1400" kern="1200" dirty="0" smtClean="0">
              <a:solidFill>
                <a:prstClr val="black">
                  <a:hueOff val="0"/>
                  <a:satOff val="0"/>
                  <a:lumOff val="0"/>
                  <a:alphaOff val="0"/>
                </a:prstClr>
              </a:solidFill>
              <a:latin typeface="Century Gothic" panose="020B0502020202020204"/>
              <a:ea typeface="+mn-ea"/>
              <a:cs typeface="+mn-cs"/>
            </a:rPr>
            <a:t>preparar </a:t>
          </a:r>
          <a:r>
            <a:rPr lang="es-CO" sz="1400" kern="1200" dirty="0">
              <a:solidFill>
                <a:prstClr val="black">
                  <a:hueOff val="0"/>
                  <a:satOff val="0"/>
                  <a:lumOff val="0"/>
                  <a:alphaOff val="0"/>
                </a:prstClr>
              </a:solidFill>
              <a:latin typeface="Century Gothic" panose="020B0502020202020204"/>
              <a:ea typeface="+mn-ea"/>
              <a:cs typeface="+mn-cs"/>
            </a:rPr>
            <a:t>el diálogo entorno a la </a:t>
          </a:r>
          <a:r>
            <a:rPr lang="es-CO" sz="1400" kern="1200" dirty="0" smtClean="0">
              <a:solidFill>
                <a:prstClr val="black">
                  <a:hueOff val="0"/>
                  <a:satOff val="0"/>
                  <a:lumOff val="0"/>
                  <a:alphaOff val="0"/>
                </a:prstClr>
              </a:solidFill>
              <a:latin typeface="Century Gothic" panose="020B0502020202020204"/>
              <a:ea typeface="+mn-ea"/>
              <a:cs typeface="+mn-cs"/>
            </a:rPr>
            <a:t>RdeC</a:t>
          </a:r>
          <a:endParaRPr lang="es-CO" sz="1400" kern="1200" dirty="0">
            <a:solidFill>
              <a:prstClr val="black">
                <a:hueOff val="0"/>
                <a:satOff val="0"/>
                <a:lumOff val="0"/>
                <a:alphaOff val="0"/>
              </a:prstClr>
            </a:solidFill>
            <a:latin typeface="Century Gothic" panose="020B0502020202020204"/>
            <a:ea typeface="+mn-ea"/>
            <a:cs typeface="+mn-cs"/>
          </a:endParaRPr>
        </a:p>
      </dsp:txBody>
      <dsp:txXfrm rot="-5400000">
        <a:off x="1961349" y="1146115"/>
        <a:ext cx="7985762" cy="704337"/>
      </dsp:txXfrm>
    </dsp:sp>
    <dsp:sp modelId="{1DC46478-548A-4A7C-A534-717519DB3E7D}">
      <dsp:nvSpPr>
        <dsp:cNvPr id="0" name=""/>
        <dsp:cNvSpPr/>
      </dsp:nvSpPr>
      <dsp:spPr>
        <a:xfrm rot="5400000">
          <a:off x="413996" y="2021562"/>
          <a:ext cx="1200836" cy="1477211"/>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r>
            <a:rPr lang="es-CO" sz="1200" b="1" kern="1200" dirty="0" smtClean="0"/>
            <a:t>ACCIONES </a:t>
          </a:r>
          <a:r>
            <a:rPr lang="es-CO" sz="1200" b="1" kern="1200" dirty="0"/>
            <a:t>DE DIALOGO</a:t>
          </a:r>
        </a:p>
      </dsp:txBody>
      <dsp:txXfrm rot="-5400000">
        <a:off x="275809" y="2159749"/>
        <a:ext cx="1477211" cy="1200836"/>
      </dsp:txXfrm>
    </dsp:sp>
    <dsp:sp modelId="{B62B69BD-417B-4C6A-8666-ACC56CCDCDF4}">
      <dsp:nvSpPr>
        <dsp:cNvPr id="0" name=""/>
        <dsp:cNvSpPr/>
      </dsp:nvSpPr>
      <dsp:spPr>
        <a:xfrm rot="5400000">
          <a:off x="5594036" y="-1444399"/>
          <a:ext cx="770646" cy="8040217"/>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smtClean="0">
              <a:solidFill>
                <a:prstClr val="black">
                  <a:hueOff val="0"/>
                  <a:satOff val="0"/>
                  <a:lumOff val="0"/>
                  <a:alphaOff val="0"/>
                </a:prstClr>
              </a:solidFill>
              <a:latin typeface="Century Gothic" panose="020B0502020202020204"/>
              <a:ea typeface="+mn-ea"/>
              <a:cs typeface="+mn-cs"/>
            </a:rPr>
            <a:t>Espacios especiales de diálogo presenciales </a:t>
          </a:r>
          <a:r>
            <a:rPr lang="es-CO" sz="1400" kern="1200" dirty="0">
              <a:solidFill>
                <a:prstClr val="black">
                  <a:hueOff val="0"/>
                  <a:satOff val="0"/>
                  <a:lumOff val="0"/>
                  <a:alphaOff val="0"/>
                </a:prstClr>
              </a:solidFill>
              <a:latin typeface="Century Gothic" panose="020B0502020202020204"/>
              <a:ea typeface="+mn-ea"/>
              <a:cs typeface="+mn-cs"/>
            </a:rPr>
            <a:t>y no presenciales con la </a:t>
          </a:r>
          <a:r>
            <a:rPr lang="es-CO" sz="1400" kern="1200" dirty="0" smtClean="0">
              <a:solidFill>
                <a:prstClr val="black">
                  <a:hueOff val="0"/>
                  <a:satOff val="0"/>
                  <a:lumOff val="0"/>
                  <a:alphaOff val="0"/>
                </a:prstClr>
              </a:solidFill>
              <a:latin typeface="Century Gothic" panose="020B0502020202020204"/>
              <a:ea typeface="+mn-ea"/>
              <a:cs typeface="+mn-cs"/>
            </a:rPr>
            <a:t>ciudadanía. </a:t>
          </a:r>
          <a:endParaRPr lang="es-CO" sz="1400" kern="1200" dirty="0">
            <a:solidFill>
              <a:prstClr val="black">
                <a:hueOff val="0"/>
                <a:satOff val="0"/>
                <a:lumOff val="0"/>
                <a:alphaOff val="0"/>
              </a:prstClr>
            </a:solidFill>
            <a:latin typeface="Century Gothic" panose="020B0502020202020204"/>
            <a:ea typeface="+mn-ea"/>
            <a:cs typeface="+mn-cs"/>
          </a:endParaRPr>
        </a:p>
        <a:p>
          <a:pPr marL="57150" marR="0" lvl="1" indent="-5715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CO" sz="1400" kern="1200" dirty="0" smtClean="0">
              <a:solidFill>
                <a:prstClr val="black">
                  <a:hueOff val="0"/>
                  <a:satOff val="0"/>
                  <a:lumOff val="0"/>
                  <a:alphaOff val="0"/>
                </a:prstClr>
              </a:solidFill>
              <a:latin typeface="Century Gothic" panose="020B0502020202020204"/>
              <a:ea typeface="+mn-ea"/>
              <a:cs typeface="+mn-cs"/>
            </a:rPr>
            <a:t>La </a:t>
          </a:r>
          <a:r>
            <a:rPr lang="es-CO" sz="1400" kern="1200" dirty="0">
              <a:solidFill>
                <a:prstClr val="black">
                  <a:hueOff val="0"/>
                  <a:satOff val="0"/>
                  <a:lumOff val="0"/>
                  <a:alphaOff val="0"/>
                </a:prstClr>
              </a:solidFill>
              <a:latin typeface="Century Gothic" panose="020B0502020202020204"/>
              <a:ea typeface="+mn-ea"/>
              <a:cs typeface="+mn-cs"/>
            </a:rPr>
            <a:t>Audiencia </a:t>
          </a:r>
          <a:r>
            <a:rPr lang="es-CO" sz="1400" kern="1200" dirty="0" smtClean="0">
              <a:solidFill>
                <a:prstClr val="black">
                  <a:hueOff val="0"/>
                  <a:satOff val="0"/>
                  <a:lumOff val="0"/>
                  <a:alphaOff val="0"/>
                </a:prstClr>
              </a:solidFill>
              <a:latin typeface="Century Gothic" panose="020B0502020202020204"/>
              <a:ea typeface="+mn-ea"/>
              <a:cs typeface="+mn-cs"/>
            </a:rPr>
            <a:t>pública - Evento central de RdeC </a:t>
          </a:r>
          <a:endParaRPr lang="es-CO" sz="1400" kern="1200" dirty="0">
            <a:solidFill>
              <a:prstClr val="black">
                <a:hueOff val="0"/>
                <a:satOff val="0"/>
                <a:lumOff val="0"/>
                <a:alphaOff val="0"/>
              </a:prstClr>
            </a:solidFill>
            <a:latin typeface="Century Gothic" panose="020B0502020202020204"/>
            <a:ea typeface="+mn-ea"/>
            <a:cs typeface="+mn-cs"/>
          </a:endParaRPr>
        </a:p>
      </dsp:txBody>
      <dsp:txXfrm rot="-5400000">
        <a:off x="1959251" y="2228006"/>
        <a:ext cx="8002597" cy="695406"/>
      </dsp:txXfrm>
    </dsp:sp>
    <dsp:sp modelId="{2A2DFE93-B56D-46C5-A2D8-6D28C639B152}">
      <dsp:nvSpPr>
        <dsp:cNvPr id="0" name=""/>
        <dsp:cNvSpPr/>
      </dsp:nvSpPr>
      <dsp:spPr>
        <a:xfrm rot="5400000">
          <a:off x="399244" y="3091603"/>
          <a:ext cx="1200836" cy="144770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r>
            <a:rPr lang="es-CO" sz="1200" b="1" kern="1200" dirty="0" smtClean="0"/>
            <a:t>EVALUACION Y SEGUIMIENTO</a:t>
          </a:r>
          <a:endParaRPr lang="es-CO" sz="1200" b="1" kern="1200" dirty="0"/>
        </a:p>
      </dsp:txBody>
      <dsp:txXfrm rot="-5400000">
        <a:off x="275809" y="3215038"/>
        <a:ext cx="1447706" cy="1200836"/>
      </dsp:txXfrm>
    </dsp:sp>
    <dsp:sp modelId="{4865EF12-B9A3-4555-A9A9-ADB8DE24E5E2}">
      <dsp:nvSpPr>
        <dsp:cNvPr id="0" name=""/>
        <dsp:cNvSpPr/>
      </dsp:nvSpPr>
      <dsp:spPr>
        <a:xfrm rot="5400000">
          <a:off x="5564471" y="-397366"/>
          <a:ext cx="780543" cy="800535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t>Diseño y aplicación de los formatos de encuesta </a:t>
          </a:r>
          <a:r>
            <a:rPr lang="es-CO" sz="1400" kern="1200" dirty="0" smtClean="0"/>
            <a:t>y/o evaluación </a:t>
          </a:r>
          <a:r>
            <a:rPr lang="es-CO" sz="1400" kern="1200" dirty="0"/>
            <a:t>en las actividades  de RdeC  a la sociedad civil y/o a los lideres de los procesos </a:t>
          </a:r>
        </a:p>
        <a:p>
          <a:pPr marL="114300" lvl="1" indent="-114300" algn="l" defTabSz="622300">
            <a:lnSpc>
              <a:spcPct val="90000"/>
            </a:lnSpc>
            <a:spcBef>
              <a:spcPct val="0"/>
            </a:spcBef>
            <a:spcAft>
              <a:spcPct val="15000"/>
            </a:spcAft>
            <a:buChar char="••"/>
          </a:pPr>
          <a:r>
            <a:rPr lang="es-CO" sz="1400" kern="1200" dirty="0"/>
            <a:t>Estudio, análisis y difusión de los resultados de las  autoevaluaciones y/o  encuestas</a:t>
          </a:r>
        </a:p>
      </dsp:txBody>
      <dsp:txXfrm rot="-5400000">
        <a:off x="1952067" y="3253141"/>
        <a:ext cx="7967249" cy="7043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71ED96-006F-4763-B5F9-B4622ED02A8F}" type="datetimeFigureOut">
              <a:rPr lang="es-CO" smtClean="0"/>
              <a:t>14/03/2019</a:t>
            </a:fld>
            <a:endParaRPr lang="es-CO"/>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F3BE9E9-A41B-49AB-B966-99CA76E649F2}" type="slidenum">
              <a:rPr lang="es-CO" smtClean="0"/>
              <a:t>‹Nº›</a:t>
            </a:fld>
            <a:endParaRPr lang="es-CO"/>
          </a:p>
        </p:txBody>
      </p:sp>
    </p:spTree>
    <p:extLst>
      <p:ext uri="{BB962C8B-B14F-4D97-AF65-F5344CB8AC3E}">
        <p14:creationId xmlns:p14="http://schemas.microsoft.com/office/powerpoint/2010/main" val="15387080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3/14/2019</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6343B39-165A-4B68-AA5C-581F5336313C}" type="datetimeFigureOut">
              <a:rPr lang="en-US" dirty="0"/>
              <a:t>3/14/2019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942C8C57-33F9-4259-AC4F-0E3F5BEC9B94}" type="datetimeFigureOut">
              <a:rPr lang="en-US" dirty="0"/>
              <a:t>3/14/2019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s-ES"/>
              <a:t>Editar el estilo de texto del patrón</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8748772B-8FA2-401F-A0A1-A59855EDBC3E}" type="datetimeFigureOut">
              <a:rPr lang="en-US" dirty="0"/>
              <a:t>3/14/2019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3DD5BDE-5A90-4611-82E9-0FC5746D30C5}" type="datetimeFigureOut">
              <a:rPr lang="en-US" dirty="0"/>
              <a:t>3/14/2019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3/14/2019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3/14/2019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3/14/2019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3/14/2019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s-ES"/>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3/14/2019</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9472EB-AC54-4713-BFC2-BEB621108C63}" type="datetimeFigureOut">
              <a:rPr lang="en-US" dirty="0"/>
              <a:t>3/14/2019</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3/14/2019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3/14/2019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3/14/2019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3/14/2019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6ED06B6-C816-4861-964D-15A98395707D}" type="datetimeFigureOut">
              <a:rPr lang="en-US" dirty="0"/>
              <a:t>3/14/2019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0B1A8AB-EA7C-4B1B-9D73-E2551851FABE}" type="datetimeFigureOut">
              <a:rPr lang="en-US" dirty="0"/>
              <a:t>3/14/2019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3/14/2019</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84613" y="3072983"/>
            <a:ext cx="8825658" cy="2237632"/>
          </a:xfrm>
        </p:spPr>
        <p:txBody>
          <a:bodyPr/>
          <a:lstStyle/>
          <a:p>
            <a:r>
              <a:rPr lang="es-CO" sz="4800" dirty="0"/>
              <a:t>Socialización </a:t>
            </a:r>
            <a:r>
              <a:rPr lang="es-CO" sz="4800" dirty="0" smtClean="0"/>
              <a:t/>
            </a:r>
            <a:br>
              <a:rPr lang="es-CO" sz="4800" dirty="0" smtClean="0"/>
            </a:br>
            <a:r>
              <a:rPr lang="es-CO" sz="4800" dirty="0"/>
              <a:t>P</a:t>
            </a:r>
            <a:r>
              <a:rPr lang="es-CO" sz="4800" dirty="0" smtClean="0"/>
              <a:t>rocedimiento RdeC</a:t>
            </a:r>
            <a:br>
              <a:rPr lang="es-CO" sz="4800" dirty="0" smtClean="0"/>
            </a:br>
            <a:r>
              <a:rPr lang="es-CO" sz="4800" dirty="0" smtClean="0"/>
              <a:t>Cámara de Representantes</a:t>
            </a:r>
            <a:endParaRPr lang="es-CO" sz="48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170" y="1341645"/>
            <a:ext cx="3239101" cy="1516175"/>
          </a:xfrm>
          <a:prstGeom prst="rect">
            <a:avLst/>
          </a:prstGeom>
        </p:spPr>
      </p:pic>
    </p:spTree>
    <p:extLst>
      <p:ext uri="{BB962C8B-B14F-4D97-AF65-F5344CB8AC3E}">
        <p14:creationId xmlns:p14="http://schemas.microsoft.com/office/powerpoint/2010/main" val="35634954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bwMode="gray">
          <a:xfrm>
            <a:off x="1084617" y="1080655"/>
            <a:ext cx="4343400" cy="488870"/>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dirty="0"/>
              <a:t>1. PLANEACION</a:t>
            </a:r>
          </a:p>
        </p:txBody>
      </p:sp>
      <p:sp>
        <p:nvSpPr>
          <p:cNvPr id="4" name="Rectángulo 3"/>
          <p:cNvSpPr/>
          <p:nvPr/>
        </p:nvSpPr>
        <p:spPr>
          <a:xfrm>
            <a:off x="902677" y="2068743"/>
            <a:ext cx="4455002" cy="3970318"/>
          </a:xfrm>
          <a:prstGeom prst="rect">
            <a:avLst/>
          </a:prstGeom>
        </p:spPr>
        <p:txBody>
          <a:bodyPr wrap="square">
            <a:spAutoFit/>
          </a:bodyPr>
          <a:lstStyle/>
          <a:p>
            <a:pPr marL="285750" indent="-285750">
              <a:buFont typeface="Wingdings" panose="05000000000000000000" pitchFamily="2" charset="2"/>
              <a:buChar char="ü"/>
            </a:pPr>
            <a:r>
              <a:rPr lang="es-CO" sz="1400" b="1" dirty="0">
                <a:solidFill>
                  <a:schemeClr val="bg2"/>
                </a:solidFill>
              </a:rPr>
              <a:t>ALISTAMIENTO INSTITUCIONAL</a:t>
            </a:r>
            <a:r>
              <a:rPr lang="es-CO" sz="1400" b="1" dirty="0" smtClean="0">
                <a:solidFill>
                  <a:schemeClr val="bg2"/>
                </a:solidFill>
              </a:rPr>
              <a:t>. </a:t>
            </a:r>
            <a:r>
              <a:rPr lang="es-CO" sz="1400" dirty="0" smtClean="0">
                <a:solidFill>
                  <a:schemeClr val="bg2"/>
                </a:solidFill>
              </a:rPr>
              <a:t>Organización interna de la entidad.</a:t>
            </a:r>
            <a:endParaRPr lang="es-CO" sz="1400" dirty="0">
              <a:solidFill>
                <a:schemeClr val="bg2"/>
              </a:solidFill>
            </a:endParaRPr>
          </a:p>
          <a:p>
            <a:pPr marL="285750" indent="-285750">
              <a:buFont typeface="Wingdings" panose="05000000000000000000" pitchFamily="2" charset="2"/>
              <a:buChar char="ü"/>
            </a:pPr>
            <a:endParaRPr lang="es-CO" sz="1400" dirty="0">
              <a:solidFill>
                <a:schemeClr val="bg2"/>
              </a:solidFill>
            </a:endParaRPr>
          </a:p>
          <a:p>
            <a:pPr marL="452438" indent="-180975" algn="just">
              <a:buFont typeface="Arial" panose="020B0604020202020204" pitchFamily="34" charset="0"/>
              <a:buChar char="•"/>
            </a:pPr>
            <a:r>
              <a:rPr lang="es-CO" sz="1400" b="1" dirty="0" smtClean="0">
                <a:solidFill>
                  <a:schemeClr val="bg2"/>
                </a:solidFill>
              </a:rPr>
              <a:t>	EQUIPO RESPONSABLE. </a:t>
            </a:r>
            <a:r>
              <a:rPr lang="es-CO" sz="1400" dirty="0" smtClean="0">
                <a:solidFill>
                  <a:schemeClr val="bg2"/>
                </a:solidFill>
              </a:rPr>
              <a:t>Este equipo tendrá la responsabilidad de definir el plan de trabajo y </a:t>
            </a:r>
            <a:r>
              <a:rPr lang="es-CO" sz="1400" dirty="0">
                <a:solidFill>
                  <a:schemeClr val="bg2"/>
                </a:solidFill>
              </a:rPr>
              <a:t>la  metodología a seguir </a:t>
            </a:r>
            <a:r>
              <a:rPr lang="es-CO" sz="1400" dirty="0" smtClean="0">
                <a:solidFill>
                  <a:schemeClr val="bg2"/>
                </a:solidFill>
              </a:rPr>
              <a:t>para lo cual se  </a:t>
            </a:r>
            <a:r>
              <a:rPr lang="es-CO" sz="1400" dirty="0">
                <a:solidFill>
                  <a:schemeClr val="bg2"/>
                </a:solidFill>
              </a:rPr>
              <a:t>reunirá periódicamente en mesas de </a:t>
            </a:r>
            <a:r>
              <a:rPr lang="es-CO" sz="1400" dirty="0" smtClean="0">
                <a:solidFill>
                  <a:schemeClr val="bg2"/>
                </a:solidFill>
              </a:rPr>
              <a:t>trabajo.</a:t>
            </a:r>
          </a:p>
          <a:p>
            <a:pPr marL="269875" algn="just"/>
            <a:endParaRPr lang="es-CO" sz="1400" dirty="0">
              <a:solidFill>
                <a:schemeClr val="bg2"/>
              </a:solidFill>
            </a:endParaRPr>
          </a:p>
          <a:p>
            <a:pPr marL="555625" indent="-285750">
              <a:buFontTx/>
              <a:buChar char="-"/>
            </a:pPr>
            <a:r>
              <a:rPr lang="es-CO" sz="1400" dirty="0" smtClean="0">
                <a:solidFill>
                  <a:schemeClr val="bg2"/>
                </a:solidFill>
              </a:rPr>
              <a:t>Establecer unos objetivos. </a:t>
            </a:r>
            <a:endParaRPr lang="es-CO" sz="1400" dirty="0">
              <a:solidFill>
                <a:schemeClr val="bg2"/>
              </a:solidFill>
            </a:endParaRPr>
          </a:p>
          <a:p>
            <a:pPr marL="555625" indent="-285750">
              <a:buFontTx/>
              <a:buChar char="-"/>
            </a:pPr>
            <a:r>
              <a:rPr lang="es-CO" sz="1400" dirty="0">
                <a:solidFill>
                  <a:schemeClr val="bg2"/>
                </a:solidFill>
              </a:rPr>
              <a:t>Diseñar cronograma de actividades.</a:t>
            </a:r>
          </a:p>
          <a:p>
            <a:pPr marL="555625" indent="-285750">
              <a:buFontTx/>
              <a:buChar char="-"/>
            </a:pPr>
            <a:r>
              <a:rPr lang="es-CO" sz="1400" dirty="0">
                <a:solidFill>
                  <a:schemeClr val="bg2"/>
                </a:solidFill>
              </a:rPr>
              <a:t>Consecución de recursos. </a:t>
            </a:r>
          </a:p>
          <a:p>
            <a:pPr marL="555625" indent="-285750">
              <a:buFontTx/>
              <a:buChar char="-"/>
            </a:pPr>
            <a:endParaRPr lang="es-CO" sz="1400" dirty="0">
              <a:solidFill>
                <a:schemeClr val="bg2"/>
              </a:solidFill>
            </a:endParaRPr>
          </a:p>
          <a:p>
            <a:pPr marL="269875"/>
            <a:r>
              <a:rPr lang="es-CO" sz="1400" dirty="0">
                <a:solidFill>
                  <a:schemeClr val="bg2"/>
                </a:solidFill>
              </a:rPr>
              <a:t>Producto: </a:t>
            </a:r>
            <a:r>
              <a:rPr lang="es-CO" sz="1400" dirty="0" smtClean="0">
                <a:solidFill>
                  <a:schemeClr val="bg2"/>
                </a:solidFill>
              </a:rPr>
              <a:t>Citaciones, cronograma </a:t>
            </a:r>
            <a:r>
              <a:rPr lang="es-CO" sz="1400" dirty="0">
                <a:solidFill>
                  <a:schemeClr val="bg2"/>
                </a:solidFill>
              </a:rPr>
              <a:t>y actas de reunión.</a:t>
            </a:r>
          </a:p>
          <a:p>
            <a:pPr marL="269875" indent="-269875" algn="just"/>
            <a:r>
              <a:rPr lang="es-CO" sz="1400" dirty="0">
                <a:solidFill>
                  <a:schemeClr val="bg2"/>
                </a:solidFill>
              </a:rPr>
              <a:t>	</a:t>
            </a:r>
          </a:p>
          <a:p>
            <a:pPr marL="269875" indent="-269875" algn="just"/>
            <a:r>
              <a:rPr lang="es-CO" sz="1400" dirty="0">
                <a:solidFill>
                  <a:schemeClr val="bg2"/>
                </a:solidFill>
              </a:rPr>
              <a:t>	Responsables: Mesa Directiva y Dirección Administrativa</a:t>
            </a:r>
            <a:r>
              <a:rPr lang="es-CO" sz="1400" dirty="0" smtClean="0">
                <a:solidFill>
                  <a:schemeClr val="bg2"/>
                </a:solidFill>
              </a:rPr>
              <a:t>.</a:t>
            </a:r>
            <a:endParaRPr lang="es-CO" sz="1400" dirty="0">
              <a:solidFill>
                <a:schemeClr val="bg2"/>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888" y="1755042"/>
            <a:ext cx="3838575" cy="2475072"/>
          </a:xfrm>
          <a:prstGeom prst="rect">
            <a:avLst/>
          </a:prstGeom>
          <a:ln>
            <a:noFill/>
          </a:ln>
          <a:effectLst>
            <a:softEdge rad="112500"/>
          </a:effectLst>
        </p:spPr>
      </p:pic>
      <p:sp>
        <p:nvSpPr>
          <p:cNvPr id="3" name="CuadroTexto 2"/>
          <p:cNvSpPr txBox="1"/>
          <p:nvPr/>
        </p:nvSpPr>
        <p:spPr>
          <a:xfrm>
            <a:off x="7076888" y="4736425"/>
            <a:ext cx="3924659" cy="1384995"/>
          </a:xfrm>
          <a:prstGeom prst="rect">
            <a:avLst/>
          </a:prstGeom>
          <a:noFill/>
        </p:spPr>
        <p:txBody>
          <a:bodyPr wrap="square" rtlCol="0">
            <a:spAutoFit/>
          </a:bodyPr>
          <a:lstStyle/>
          <a:p>
            <a:pPr algn="just"/>
            <a:r>
              <a:rPr lang="es-CO" sz="1400" b="1" dirty="0" smtClean="0">
                <a:solidFill>
                  <a:srgbClr val="FF0000"/>
                </a:solidFill>
              </a:rPr>
              <a:t>Equipo Responsable </a:t>
            </a:r>
            <a:r>
              <a:rPr lang="es-CO" sz="1400" dirty="0" smtClean="0">
                <a:solidFill>
                  <a:srgbClr val="FF0000"/>
                </a:solidFill>
              </a:rPr>
              <a:t>debe estar conformado por la Mesa Directiva, Dirección Administrativa, </a:t>
            </a:r>
            <a:r>
              <a:rPr lang="es-CO" sz="1400" dirty="0">
                <a:solidFill>
                  <a:srgbClr val="FF0000"/>
                </a:solidFill>
              </a:rPr>
              <a:t>Secretaria </a:t>
            </a:r>
            <a:r>
              <a:rPr lang="es-CO" sz="1400" dirty="0" smtClean="0">
                <a:solidFill>
                  <a:srgbClr val="FF0000"/>
                </a:solidFill>
              </a:rPr>
              <a:t>General y las oficinas de Planeación y Sistemas, Información y Prensa, Protocolo y Coordinadora de Control Interno.</a:t>
            </a:r>
            <a:endParaRPr lang="es-CO" sz="1400" dirty="0">
              <a:solidFill>
                <a:srgbClr val="FF0000"/>
              </a:solidFill>
            </a:endParaRPr>
          </a:p>
        </p:txBody>
      </p:sp>
    </p:spTree>
    <p:extLst>
      <p:ext uri="{BB962C8B-B14F-4D97-AF65-F5344CB8AC3E}">
        <p14:creationId xmlns:p14="http://schemas.microsoft.com/office/powerpoint/2010/main" val="33834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3"/>
          <p:cNvSpPr>
            <a:spLocks noGrp="1"/>
          </p:cNvSpPr>
          <p:nvPr>
            <p:ph type="body" idx="1"/>
          </p:nvPr>
        </p:nvSpPr>
        <p:spPr>
          <a:xfrm>
            <a:off x="1034640" y="1383632"/>
            <a:ext cx="4716462" cy="4580330"/>
          </a:xfrm>
        </p:spPr>
        <p:txBody>
          <a:bodyPr>
            <a:noAutofit/>
          </a:bodyPr>
          <a:lstStyle/>
          <a:p>
            <a:pPr marL="285750" indent="-285750" algn="just">
              <a:spcBef>
                <a:spcPts val="0"/>
              </a:spcBef>
              <a:buClr>
                <a:schemeClr val="bg2"/>
              </a:buClr>
              <a:buFont typeface="Wingdings" panose="05000000000000000000" pitchFamily="2" charset="2"/>
              <a:buChar char="ü"/>
            </a:pPr>
            <a:r>
              <a:rPr lang="es-CO" sz="1400" b="1" cap="none" dirty="0">
                <a:solidFill>
                  <a:schemeClr val="bg2"/>
                </a:solidFill>
                <a:latin typeface="+mj-lt"/>
                <a:ea typeface="+mj-ea"/>
                <a:cs typeface="+mj-cs"/>
              </a:rPr>
              <a:t>SOLICITUD, ENTREGA Y ORGANIZACIÓN DE LA INFORMACIÓN.</a:t>
            </a:r>
          </a:p>
          <a:p>
            <a:pPr algn="just">
              <a:spcBef>
                <a:spcPts val="0"/>
              </a:spcBef>
            </a:pPr>
            <a:endParaRPr lang="es-CO" sz="1400" b="1" cap="none" dirty="0">
              <a:solidFill>
                <a:schemeClr val="bg2"/>
              </a:solidFill>
              <a:latin typeface="+mj-lt"/>
            </a:endParaRPr>
          </a:p>
          <a:p>
            <a:pPr algn="just">
              <a:spcBef>
                <a:spcPts val="0"/>
              </a:spcBef>
            </a:pPr>
            <a:r>
              <a:rPr lang="es-CO" sz="1400" cap="none" dirty="0">
                <a:solidFill>
                  <a:schemeClr val="bg2"/>
                </a:solidFill>
                <a:latin typeface="+mj-lt"/>
              </a:rPr>
              <a:t>La Presidencia y la Dirección Administrativa solicitarán a los líderes de los procesos la información requerida para su consolidación.</a:t>
            </a:r>
          </a:p>
          <a:p>
            <a:pPr algn="just">
              <a:spcBef>
                <a:spcPts val="0"/>
              </a:spcBef>
            </a:pPr>
            <a:endParaRPr lang="es-CO" sz="1400" cap="none" dirty="0">
              <a:solidFill>
                <a:schemeClr val="bg2"/>
              </a:solidFill>
              <a:latin typeface="+mj-lt"/>
            </a:endParaRPr>
          </a:p>
          <a:p>
            <a:pPr algn="just">
              <a:spcBef>
                <a:spcPts val="0"/>
              </a:spcBef>
            </a:pPr>
            <a:r>
              <a:rPr lang="es-CO" sz="1400" cap="none" dirty="0">
                <a:solidFill>
                  <a:schemeClr val="bg2"/>
                </a:solidFill>
                <a:latin typeface="+mj-lt"/>
              </a:rPr>
              <a:t>El equipo responsable identificará y priorizará los </a:t>
            </a:r>
            <a:r>
              <a:rPr lang="es-CO" sz="1400" cap="none" dirty="0" smtClean="0">
                <a:solidFill>
                  <a:schemeClr val="bg2"/>
                </a:solidFill>
                <a:latin typeface="+mj-lt"/>
              </a:rPr>
              <a:t>contenidos, </a:t>
            </a:r>
            <a:r>
              <a:rPr lang="es-CO" sz="1400" cap="none" dirty="0">
                <a:solidFill>
                  <a:schemeClr val="bg2"/>
                </a:solidFill>
                <a:latin typeface="+mj-lt"/>
              </a:rPr>
              <a:t>es decir los contenidos obligatorios y los contenidos de interés de la </a:t>
            </a:r>
            <a:r>
              <a:rPr lang="es-CO" sz="1400" cap="none" dirty="0">
                <a:solidFill>
                  <a:schemeClr val="bg1"/>
                </a:solidFill>
                <a:latin typeface="+mj-lt"/>
              </a:rPr>
              <a:t>ciudadanía para </a:t>
            </a:r>
            <a:r>
              <a:rPr lang="es-CO" sz="1400" cap="none" dirty="0" smtClean="0">
                <a:solidFill>
                  <a:schemeClr val="bg1"/>
                </a:solidFill>
                <a:latin typeface="+mj-lt"/>
              </a:rPr>
              <a:t>los diferentes espacios de </a:t>
            </a:r>
            <a:r>
              <a:rPr lang="es-CO" sz="1400" cap="none" dirty="0">
                <a:solidFill>
                  <a:schemeClr val="bg1"/>
                </a:solidFill>
                <a:latin typeface="+mj-lt"/>
              </a:rPr>
              <a:t>RdeC del área legislativa y </a:t>
            </a:r>
            <a:r>
              <a:rPr lang="es-CO" sz="1400" cap="none" dirty="0" smtClean="0">
                <a:solidFill>
                  <a:schemeClr val="bg1"/>
                </a:solidFill>
                <a:latin typeface="+mj-lt"/>
              </a:rPr>
              <a:t>administrativa</a:t>
            </a:r>
            <a:r>
              <a:rPr lang="es-CO" sz="1400" cap="none" dirty="0">
                <a:solidFill>
                  <a:schemeClr val="bg1"/>
                </a:solidFill>
                <a:latin typeface="+mj-lt"/>
              </a:rPr>
              <a:t>.		</a:t>
            </a:r>
          </a:p>
          <a:p>
            <a:pPr algn="just">
              <a:spcBef>
                <a:spcPts val="0"/>
              </a:spcBef>
            </a:pPr>
            <a:endParaRPr lang="es-CO" sz="1400" cap="none" dirty="0">
              <a:solidFill>
                <a:schemeClr val="bg1"/>
              </a:solidFill>
              <a:latin typeface="+mj-lt"/>
            </a:endParaRPr>
          </a:p>
          <a:p>
            <a:pPr algn="just">
              <a:spcBef>
                <a:spcPts val="0"/>
              </a:spcBef>
            </a:pPr>
            <a:r>
              <a:rPr lang="es-CO" sz="1400" cap="none" dirty="0">
                <a:solidFill>
                  <a:schemeClr val="bg1"/>
                </a:solidFill>
                <a:latin typeface="+mj-lt"/>
              </a:rPr>
              <a:t>Responsables: lideres de procesos que provean información y equipo responsable.</a:t>
            </a:r>
          </a:p>
          <a:p>
            <a:pPr algn="just">
              <a:spcBef>
                <a:spcPts val="0"/>
              </a:spcBef>
            </a:pPr>
            <a:endParaRPr lang="es-CO" sz="1400" cap="none" dirty="0">
              <a:solidFill>
                <a:schemeClr val="bg1"/>
              </a:solidFill>
              <a:latin typeface="+mj-lt"/>
            </a:endParaRPr>
          </a:p>
          <a:p>
            <a:pPr algn="just">
              <a:spcBef>
                <a:spcPts val="0"/>
              </a:spcBef>
            </a:pPr>
            <a:r>
              <a:rPr lang="es-CO" sz="1400" i="1" cap="none" dirty="0">
                <a:solidFill>
                  <a:schemeClr val="bg1"/>
                </a:solidFill>
                <a:latin typeface="+mj-lt"/>
              </a:rPr>
              <a:t>Producto: Entregas parciales de la información y propuesta de informe consolidado.</a:t>
            </a:r>
            <a:endParaRPr lang="es-CO" sz="1400" i="1" cap="none" dirty="0">
              <a:solidFill>
                <a:schemeClr val="bg1"/>
              </a:solidFill>
            </a:endParaRPr>
          </a:p>
        </p:txBody>
      </p:sp>
      <p:sp>
        <p:nvSpPr>
          <p:cNvPr id="6" name="Título 1"/>
          <p:cNvSpPr txBox="1">
            <a:spLocks/>
          </p:cNvSpPr>
          <p:nvPr/>
        </p:nvSpPr>
        <p:spPr bwMode="gray">
          <a:xfrm>
            <a:off x="1154956" y="789253"/>
            <a:ext cx="4343400" cy="488870"/>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2000" dirty="0"/>
              <a:t>… 1. Planeación</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520" y="1547445"/>
            <a:ext cx="3885067" cy="3821723"/>
          </a:xfrm>
          <a:prstGeom prst="rect">
            <a:avLst/>
          </a:prstGeom>
        </p:spPr>
      </p:pic>
    </p:spTree>
    <p:extLst>
      <p:ext uri="{BB962C8B-B14F-4D97-AF65-F5344CB8AC3E}">
        <p14:creationId xmlns:p14="http://schemas.microsoft.com/office/powerpoint/2010/main" val="277221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3"/>
          <p:cNvSpPr>
            <a:spLocks noGrp="1"/>
          </p:cNvSpPr>
          <p:nvPr>
            <p:ph type="body" sz="half" idx="2"/>
          </p:nvPr>
        </p:nvSpPr>
        <p:spPr>
          <a:xfrm>
            <a:off x="900456" y="1111635"/>
            <a:ext cx="3450480" cy="4997763"/>
          </a:xfrm>
        </p:spPr>
        <p:txBody>
          <a:bodyPr>
            <a:noAutofit/>
          </a:bodyPr>
          <a:lstStyle/>
          <a:p>
            <a:pPr marL="285750" indent="-285750" algn="just">
              <a:spcBef>
                <a:spcPts val="0"/>
              </a:spcBef>
              <a:buClr>
                <a:schemeClr val="bg2"/>
              </a:buClr>
              <a:buFont typeface="Wingdings" panose="05000000000000000000" pitchFamily="2" charset="2"/>
              <a:buChar char="ü"/>
            </a:pPr>
            <a:r>
              <a:rPr lang="es-CO" sz="1400" b="1" cap="none" dirty="0">
                <a:solidFill>
                  <a:schemeClr val="bg2"/>
                </a:solidFill>
              </a:rPr>
              <a:t>DISEÑO DE LA ESTRATEGIA DE COMUNICACIÓN.</a:t>
            </a:r>
          </a:p>
          <a:p>
            <a:pPr algn="just">
              <a:spcBef>
                <a:spcPts val="0"/>
              </a:spcBef>
            </a:pPr>
            <a:endParaRPr lang="es-CO" sz="1400" b="1" cap="none" dirty="0">
              <a:solidFill>
                <a:schemeClr val="bg2"/>
              </a:solidFill>
            </a:endParaRPr>
          </a:p>
          <a:p>
            <a:pPr algn="just">
              <a:spcBef>
                <a:spcPts val="0"/>
              </a:spcBef>
            </a:pPr>
            <a:r>
              <a:rPr lang="es-CO" sz="1400" cap="none" dirty="0">
                <a:solidFill>
                  <a:schemeClr val="bg2"/>
                </a:solidFill>
              </a:rPr>
              <a:t>Anualmente la Oficina de Información y Prensa </a:t>
            </a:r>
            <a:r>
              <a:rPr lang="es-CO" sz="1400" cap="none" dirty="0" smtClean="0">
                <a:solidFill>
                  <a:schemeClr val="bg2"/>
                </a:solidFill>
              </a:rPr>
              <a:t>elaborará  </a:t>
            </a:r>
            <a:r>
              <a:rPr lang="es-CO" sz="1400" cap="none" dirty="0">
                <a:solidFill>
                  <a:schemeClr val="bg2"/>
                </a:solidFill>
              </a:rPr>
              <a:t>una estrategia de comunicación de acuerdo a las directrices dadas por la  Mesa Directiva y la Dirección Administrativa con el fin de motivar la participación de la ciudadanía y garantizar la difusión de la información a través de </a:t>
            </a:r>
            <a:r>
              <a:rPr lang="es-CO" dirty="0" smtClean="0">
                <a:solidFill>
                  <a:schemeClr val="bg2"/>
                </a:solidFill>
              </a:rPr>
              <a:t>los </a:t>
            </a:r>
            <a:r>
              <a:rPr lang="es-CO" sz="1400" cap="none" dirty="0" smtClean="0">
                <a:solidFill>
                  <a:schemeClr val="bg2"/>
                </a:solidFill>
              </a:rPr>
              <a:t>espacios de comunicación y encuentro aprovechando los medios con </a:t>
            </a:r>
            <a:r>
              <a:rPr lang="es-CO" sz="1400" cap="none" dirty="0">
                <a:solidFill>
                  <a:schemeClr val="bg2"/>
                </a:solidFill>
              </a:rPr>
              <a:t>los que cuenta la Corporación ( radio, televisión , pagina web, etc.)</a:t>
            </a:r>
          </a:p>
          <a:p>
            <a:pPr algn="just">
              <a:spcBef>
                <a:spcPts val="0"/>
              </a:spcBef>
            </a:pPr>
            <a:endParaRPr lang="es-CO" dirty="0">
              <a:solidFill>
                <a:schemeClr val="bg2"/>
              </a:solidFill>
            </a:endParaRPr>
          </a:p>
          <a:p>
            <a:pPr algn="just">
              <a:spcBef>
                <a:spcPts val="0"/>
              </a:spcBef>
            </a:pPr>
            <a:r>
              <a:rPr lang="es-CO" dirty="0">
                <a:solidFill>
                  <a:schemeClr val="bg1"/>
                </a:solidFill>
              </a:rPr>
              <a:t>Responsables: Oficina de Información y Prensa</a:t>
            </a:r>
          </a:p>
          <a:p>
            <a:pPr algn="just">
              <a:spcBef>
                <a:spcPts val="0"/>
              </a:spcBef>
            </a:pPr>
            <a:endParaRPr lang="es-CO" dirty="0">
              <a:solidFill>
                <a:schemeClr val="bg1"/>
              </a:solidFill>
            </a:endParaRPr>
          </a:p>
          <a:p>
            <a:pPr algn="just">
              <a:spcBef>
                <a:spcPts val="0"/>
              </a:spcBef>
            </a:pPr>
            <a:r>
              <a:rPr lang="es-CO" i="1" dirty="0">
                <a:solidFill>
                  <a:schemeClr val="bg1"/>
                </a:solidFill>
              </a:rPr>
              <a:t>Producto: Estrategia de Comunicación.</a:t>
            </a:r>
            <a:endParaRPr lang="es-CO" sz="1400" cap="none" dirty="0">
              <a:solidFill>
                <a:schemeClr val="bg2"/>
              </a:solidFill>
            </a:endParaRPr>
          </a:p>
        </p:txBody>
      </p:sp>
      <p:pic>
        <p:nvPicPr>
          <p:cNvPr id="6" name="Imagen 5"/>
          <p:cNvPicPr>
            <a:picLocks noChangeAspect="1"/>
          </p:cNvPicPr>
          <p:nvPr/>
        </p:nvPicPr>
        <p:blipFill>
          <a:blip r:embed="rId2"/>
          <a:stretch>
            <a:fillRect/>
          </a:stretch>
        </p:blipFill>
        <p:spPr>
          <a:xfrm>
            <a:off x="5203583" y="506061"/>
            <a:ext cx="1610824" cy="2081208"/>
          </a:xfrm>
          <a:prstGeom prst="rect">
            <a:avLst/>
          </a:prstGeom>
        </p:spPr>
      </p:pic>
      <p:pic>
        <p:nvPicPr>
          <p:cNvPr id="8" name="Imagen 7"/>
          <p:cNvPicPr>
            <a:picLocks noChangeAspect="1"/>
          </p:cNvPicPr>
          <p:nvPr/>
        </p:nvPicPr>
        <p:blipFill>
          <a:blip r:embed="rId3"/>
          <a:stretch>
            <a:fillRect/>
          </a:stretch>
        </p:blipFill>
        <p:spPr>
          <a:xfrm>
            <a:off x="7292459" y="708455"/>
            <a:ext cx="1610824" cy="2081208"/>
          </a:xfrm>
          <a:prstGeom prst="rect">
            <a:avLst/>
          </a:prstGeom>
        </p:spPr>
      </p:pic>
      <p:pic>
        <p:nvPicPr>
          <p:cNvPr id="4" name="Imagen 3"/>
          <p:cNvPicPr>
            <a:picLocks noChangeAspect="1"/>
          </p:cNvPicPr>
          <p:nvPr/>
        </p:nvPicPr>
        <p:blipFill>
          <a:blip r:embed="rId4"/>
          <a:stretch>
            <a:fillRect/>
          </a:stretch>
        </p:blipFill>
        <p:spPr>
          <a:xfrm>
            <a:off x="7831934" y="3533452"/>
            <a:ext cx="2418098" cy="1610823"/>
          </a:xfrm>
          <a:prstGeom prst="rect">
            <a:avLst/>
          </a:prstGeom>
        </p:spPr>
      </p:pic>
      <p:pic>
        <p:nvPicPr>
          <p:cNvPr id="5" name="Imagen 4"/>
          <p:cNvPicPr>
            <a:picLocks noChangeAspect="1"/>
          </p:cNvPicPr>
          <p:nvPr/>
        </p:nvPicPr>
        <p:blipFill>
          <a:blip r:embed="rId5"/>
          <a:stretch>
            <a:fillRect/>
          </a:stretch>
        </p:blipFill>
        <p:spPr>
          <a:xfrm>
            <a:off x="5791624" y="5411325"/>
            <a:ext cx="4054771" cy="461941"/>
          </a:xfrm>
          <a:prstGeom prst="rect">
            <a:avLst/>
          </a:prstGeom>
        </p:spPr>
      </p:pic>
      <p:pic>
        <p:nvPicPr>
          <p:cNvPr id="9" name="Imagen 8"/>
          <p:cNvPicPr>
            <a:picLocks noChangeAspect="1"/>
          </p:cNvPicPr>
          <p:nvPr/>
        </p:nvPicPr>
        <p:blipFill>
          <a:blip r:embed="rId6"/>
          <a:stretch>
            <a:fillRect/>
          </a:stretch>
        </p:blipFill>
        <p:spPr>
          <a:xfrm>
            <a:off x="5265074" y="5959432"/>
            <a:ext cx="4054771" cy="518900"/>
          </a:xfrm>
          <a:prstGeom prst="rect">
            <a:avLst/>
          </a:prstGeom>
        </p:spPr>
      </p:pic>
      <p:pic>
        <p:nvPicPr>
          <p:cNvPr id="11" name="Imagen 10"/>
          <p:cNvPicPr>
            <a:picLocks noChangeAspect="1"/>
          </p:cNvPicPr>
          <p:nvPr/>
        </p:nvPicPr>
        <p:blipFill>
          <a:blip r:embed="rId7"/>
          <a:stretch>
            <a:fillRect/>
          </a:stretch>
        </p:blipFill>
        <p:spPr>
          <a:xfrm>
            <a:off x="5443592" y="2898506"/>
            <a:ext cx="1610824" cy="2081208"/>
          </a:xfrm>
          <a:prstGeom prst="rect">
            <a:avLst/>
          </a:prstGeom>
        </p:spPr>
      </p:pic>
      <p:pic>
        <p:nvPicPr>
          <p:cNvPr id="2" name="Imagen 1"/>
          <p:cNvPicPr>
            <a:picLocks noChangeAspect="1"/>
          </p:cNvPicPr>
          <p:nvPr/>
        </p:nvPicPr>
        <p:blipFill>
          <a:blip r:embed="rId8"/>
          <a:stretch>
            <a:fillRect/>
          </a:stretch>
        </p:blipFill>
        <p:spPr>
          <a:xfrm>
            <a:off x="9040983" y="1277938"/>
            <a:ext cx="1610824" cy="2081208"/>
          </a:xfrm>
          <a:prstGeom prst="rect">
            <a:avLst/>
          </a:prstGeom>
        </p:spPr>
      </p:pic>
    </p:spTree>
    <p:extLst>
      <p:ext uri="{BB962C8B-B14F-4D97-AF65-F5344CB8AC3E}">
        <p14:creationId xmlns:p14="http://schemas.microsoft.com/office/powerpoint/2010/main" val="197957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2. PARTICIPACIÓN</a:t>
            </a:r>
          </a:p>
        </p:txBody>
      </p:sp>
      <p:sp>
        <p:nvSpPr>
          <p:cNvPr id="19" name="Título 2"/>
          <p:cNvSpPr txBox="1">
            <a:spLocks/>
          </p:cNvSpPr>
          <p:nvPr/>
        </p:nvSpPr>
        <p:spPr bwMode="gray">
          <a:xfrm>
            <a:off x="5727700" y="2341265"/>
            <a:ext cx="5422900" cy="43810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defTabSz="182563">
              <a:buFont typeface="Wingdings" panose="05000000000000000000" pitchFamily="2" charset="2"/>
              <a:buChar char="ü"/>
            </a:pPr>
            <a:r>
              <a:rPr lang="es-CO" sz="1800" b="1" dirty="0" smtClean="0">
                <a:solidFill>
                  <a:srgbClr val="CD2525"/>
                </a:solidFill>
              </a:rPr>
              <a:t>CONSULTAR </a:t>
            </a:r>
            <a:r>
              <a:rPr lang="es-CO" sz="1800" b="1" dirty="0">
                <a:solidFill>
                  <a:srgbClr val="CD2525"/>
                </a:solidFill>
              </a:rPr>
              <a:t>CON LA CIUDADANÍA LOS TEMAS DE INTERÉS.	</a:t>
            </a:r>
          </a:p>
          <a:p>
            <a:pPr defTabSz="182563"/>
            <a:endParaRPr lang="es-CO" sz="1800" dirty="0">
              <a:solidFill>
                <a:srgbClr val="CD2525"/>
              </a:solidFill>
            </a:endParaRPr>
          </a:p>
          <a:p>
            <a:pPr marL="269875" indent="-269875" algn="just" defTabSz="182563"/>
            <a:r>
              <a:rPr lang="es-CO" sz="1800" dirty="0">
                <a:solidFill>
                  <a:srgbClr val="CD2525"/>
                </a:solidFill>
              </a:rPr>
              <a:t>	Se implementarán herramientas de participación y comunicación en las cuales se puedan conocer las inquietudes que tiene la sociedad </a:t>
            </a:r>
            <a:r>
              <a:rPr lang="es-CO" sz="1800" dirty="0" smtClean="0">
                <a:solidFill>
                  <a:srgbClr val="CD2525"/>
                </a:solidFill>
              </a:rPr>
              <a:t>civil.</a:t>
            </a:r>
          </a:p>
          <a:p>
            <a:pPr marL="269875" indent="-269875" algn="just" defTabSz="182563"/>
            <a:endParaRPr lang="es-CO" sz="1800" dirty="0">
              <a:solidFill>
                <a:srgbClr val="CD2525"/>
              </a:solidFill>
            </a:endParaRPr>
          </a:p>
          <a:p>
            <a:pPr marL="269875" indent="-269875" algn="just" defTabSz="182563"/>
            <a:r>
              <a:rPr lang="es-CO" sz="1800" dirty="0" smtClean="0">
                <a:solidFill>
                  <a:srgbClr val="CD2525"/>
                </a:solidFill>
              </a:rPr>
              <a:t>	Organizar </a:t>
            </a:r>
            <a:r>
              <a:rPr lang="es-CO" sz="1800" dirty="0">
                <a:solidFill>
                  <a:srgbClr val="CD2525"/>
                </a:solidFill>
              </a:rPr>
              <a:t>con lideres de organizaciones sociales </a:t>
            </a:r>
            <a:r>
              <a:rPr lang="es-CO" sz="1800" dirty="0" smtClean="0">
                <a:solidFill>
                  <a:srgbClr val="CD2525"/>
                </a:solidFill>
              </a:rPr>
              <a:t>actividades </a:t>
            </a:r>
            <a:r>
              <a:rPr lang="es-CO" sz="1800" dirty="0">
                <a:solidFill>
                  <a:srgbClr val="CD2525"/>
                </a:solidFill>
              </a:rPr>
              <a:t>en donde manifiesten los temas que le preocupan y desean conocer.</a:t>
            </a:r>
          </a:p>
          <a:p>
            <a:pPr marL="269875" indent="-269875" algn="just" defTabSz="182563"/>
            <a:endParaRPr lang="es-CO" sz="1800" dirty="0">
              <a:solidFill>
                <a:srgbClr val="CD2525"/>
              </a:solidFill>
            </a:endParaRPr>
          </a:p>
          <a:p>
            <a:pPr marL="269875" indent="-269875" algn="just" defTabSz="182563">
              <a:tabLst>
                <a:tab pos="446088" algn="l"/>
              </a:tabLst>
            </a:pPr>
            <a:r>
              <a:rPr lang="es-CO" sz="1800" dirty="0">
                <a:solidFill>
                  <a:srgbClr val="CD2525"/>
                </a:solidFill>
              </a:rPr>
              <a:t>	Responsables: Equipo responsable</a:t>
            </a:r>
            <a:r>
              <a:rPr lang="es-CO" sz="1800" dirty="0" smtClean="0">
                <a:solidFill>
                  <a:srgbClr val="CD2525"/>
                </a:solidFill>
              </a:rPr>
              <a:t>.</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72" y="2538648"/>
            <a:ext cx="4930167" cy="3471863"/>
          </a:xfrm>
          <a:prstGeom prst="rect">
            <a:avLst/>
          </a:prstGeom>
        </p:spPr>
      </p:pic>
    </p:spTree>
    <p:extLst>
      <p:ext uri="{BB962C8B-B14F-4D97-AF65-F5344CB8AC3E}">
        <p14:creationId xmlns:p14="http://schemas.microsoft.com/office/powerpoint/2010/main" val="12733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2. PARTICIPACIÓN</a:t>
            </a:r>
          </a:p>
        </p:txBody>
      </p:sp>
      <p:sp>
        <p:nvSpPr>
          <p:cNvPr id="19" name="Título 2"/>
          <p:cNvSpPr txBox="1">
            <a:spLocks/>
          </p:cNvSpPr>
          <p:nvPr/>
        </p:nvSpPr>
        <p:spPr bwMode="gray">
          <a:xfrm>
            <a:off x="5707483" y="2531998"/>
            <a:ext cx="5457252" cy="358000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defTabSz="182563">
              <a:buFont typeface="Wingdings" panose="05000000000000000000" pitchFamily="2" charset="2"/>
              <a:buChar char="ü"/>
            </a:pPr>
            <a:r>
              <a:rPr lang="es-CO" sz="1800" b="1" dirty="0">
                <a:solidFill>
                  <a:srgbClr val="CD2525"/>
                </a:solidFill>
              </a:rPr>
              <a:t>PROMOVER LA PARTICIPACIÓN PERMANENTE DE ACTORES Y ORGANIZACIONES SOCIALES</a:t>
            </a:r>
          </a:p>
          <a:p>
            <a:pPr algn="just" defTabSz="182563"/>
            <a:endParaRPr lang="es-CO" sz="1800" dirty="0">
              <a:solidFill>
                <a:srgbClr val="CD2525"/>
              </a:solidFill>
            </a:endParaRPr>
          </a:p>
          <a:p>
            <a:pPr marL="269875" indent="-269875" algn="just" defTabSz="182563">
              <a:tabLst>
                <a:tab pos="446088" algn="l"/>
              </a:tabLst>
            </a:pPr>
            <a:r>
              <a:rPr lang="es-CO" sz="1800" dirty="0">
                <a:solidFill>
                  <a:srgbClr val="CD2525"/>
                </a:solidFill>
              </a:rPr>
              <a:t>	</a:t>
            </a:r>
            <a:r>
              <a:rPr lang="es-CO" sz="1800" dirty="0" smtClean="0">
                <a:solidFill>
                  <a:srgbClr val="CD2525"/>
                </a:solidFill>
              </a:rPr>
              <a:t>Conocer e identificar de </a:t>
            </a:r>
            <a:r>
              <a:rPr lang="es-CO" sz="1800" dirty="0">
                <a:solidFill>
                  <a:srgbClr val="CD2525"/>
                </a:solidFill>
              </a:rPr>
              <a:t>los gremios, academia, medios de comunicación, entidades estatales, veedurías, organismos de control, cooperación internacional, universidades, asociaciones, etc.</a:t>
            </a:r>
          </a:p>
          <a:p>
            <a:pPr marL="269875" indent="-269875" algn="just" defTabSz="182563">
              <a:tabLst>
                <a:tab pos="446088" algn="l"/>
              </a:tabLst>
            </a:pPr>
            <a:endParaRPr lang="es-CO" sz="1800" dirty="0">
              <a:solidFill>
                <a:srgbClr val="CD2525"/>
              </a:solidFill>
            </a:endParaRPr>
          </a:p>
          <a:p>
            <a:pPr marL="269875" indent="-269875" algn="just" defTabSz="182563">
              <a:tabLst>
                <a:tab pos="446088" algn="l"/>
              </a:tabLst>
            </a:pPr>
            <a:r>
              <a:rPr lang="es-CO" sz="1800" dirty="0">
                <a:solidFill>
                  <a:srgbClr val="CD2525"/>
                </a:solidFill>
              </a:rPr>
              <a:t>	Responsables: Presidencia.</a:t>
            </a:r>
          </a:p>
          <a:p>
            <a:pPr marL="269875" indent="-269875" algn="just" defTabSz="182563">
              <a:tabLst>
                <a:tab pos="446088" algn="l"/>
              </a:tabLst>
            </a:pPr>
            <a:endParaRPr lang="es-CO" sz="1800" dirty="0">
              <a:solidFill>
                <a:srgbClr val="CD2525"/>
              </a:solidFill>
            </a:endParaRPr>
          </a:p>
          <a:p>
            <a:pPr marL="269875" indent="-269875" algn="just" defTabSz="182563">
              <a:tabLst>
                <a:tab pos="446088" algn="l"/>
              </a:tabLst>
            </a:pPr>
            <a:r>
              <a:rPr lang="es-CO" sz="1800" dirty="0">
                <a:solidFill>
                  <a:srgbClr val="CD2525"/>
                </a:solidFill>
              </a:rPr>
              <a:t>	Producto: Base de </a:t>
            </a:r>
            <a:r>
              <a:rPr lang="es-CO" sz="1800" dirty="0" smtClean="0">
                <a:solidFill>
                  <a:srgbClr val="CD2525"/>
                </a:solidFill>
              </a:rPr>
              <a:t>datos actualizada.</a:t>
            </a:r>
            <a:endParaRPr lang="es-CO" sz="1400" dirty="0">
              <a:solidFill>
                <a:srgbClr val="CD2525"/>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1673352"/>
            <a:ext cx="4095750" cy="4438650"/>
          </a:xfrm>
          <a:prstGeom prst="rect">
            <a:avLst/>
          </a:prstGeom>
        </p:spPr>
      </p:pic>
    </p:spTree>
    <p:extLst>
      <p:ext uri="{BB962C8B-B14F-4D97-AF65-F5344CB8AC3E}">
        <p14:creationId xmlns:p14="http://schemas.microsoft.com/office/powerpoint/2010/main" val="2013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971550"/>
            <a:ext cx="8825659" cy="600075"/>
          </a:xfrm>
        </p:spPr>
        <p:txBody>
          <a:bodyPr/>
          <a:lstStyle/>
          <a:p>
            <a:r>
              <a:rPr lang="es-CO" dirty="0" smtClean="0"/>
              <a:t>3. ACCIONES DE DIALOGO</a:t>
            </a:r>
            <a:endParaRPr lang="es-CO" dirty="0"/>
          </a:p>
        </p:txBody>
      </p:sp>
      <p:sp>
        <p:nvSpPr>
          <p:cNvPr id="3" name="Marcador de texto 2"/>
          <p:cNvSpPr>
            <a:spLocks noGrp="1"/>
          </p:cNvSpPr>
          <p:nvPr>
            <p:ph sz="half" idx="1"/>
          </p:nvPr>
        </p:nvSpPr>
        <p:spPr>
          <a:xfrm>
            <a:off x="1045657" y="2721630"/>
            <a:ext cx="4267200" cy="3458108"/>
          </a:xfrm>
        </p:spPr>
        <p:txBody>
          <a:bodyPr>
            <a:noAutofit/>
          </a:bodyPr>
          <a:lstStyle/>
          <a:p>
            <a:pPr marL="0" algn="just">
              <a:spcBef>
                <a:spcPts val="0"/>
              </a:spcBef>
              <a:buFont typeface="Wingdings" panose="05000000000000000000" pitchFamily="2" charset="2"/>
              <a:buChar char="ü"/>
            </a:pPr>
            <a:r>
              <a:rPr lang="es-CO" sz="2000" dirty="0">
                <a:solidFill>
                  <a:schemeClr val="tx1"/>
                </a:solidFill>
              </a:rPr>
              <a:t>Diseñar y preparar diferentes espacios especiales de diálogo y comunicación presenciales y no presenciales con la </a:t>
            </a:r>
            <a:r>
              <a:rPr lang="es-CO" sz="2000" dirty="0" smtClean="0">
                <a:solidFill>
                  <a:schemeClr val="tx1"/>
                </a:solidFill>
              </a:rPr>
              <a:t>ciudadanía, como Mesas </a:t>
            </a:r>
            <a:r>
              <a:rPr lang="es-CO" sz="2000" dirty="0">
                <a:solidFill>
                  <a:schemeClr val="tx1"/>
                </a:solidFill>
              </a:rPr>
              <a:t>de trabajo, </a:t>
            </a:r>
            <a:r>
              <a:rPr lang="es-CO" sz="2000" dirty="0" smtClean="0">
                <a:solidFill>
                  <a:schemeClr val="tx1"/>
                </a:solidFill>
              </a:rPr>
              <a:t>talleres</a:t>
            </a:r>
            <a:r>
              <a:rPr lang="es-CO" sz="2000" dirty="0">
                <a:solidFill>
                  <a:schemeClr val="tx1"/>
                </a:solidFill>
              </a:rPr>
              <a:t>, boletines, encuentros, </a:t>
            </a:r>
            <a:r>
              <a:rPr lang="es-CO" sz="2000" b="1" dirty="0" smtClean="0">
                <a:solidFill>
                  <a:schemeClr val="tx1"/>
                </a:solidFill>
              </a:rPr>
              <a:t>audiencias</a:t>
            </a:r>
            <a:r>
              <a:rPr lang="es-CO" sz="2000" dirty="0">
                <a:solidFill>
                  <a:schemeClr val="tx1"/>
                </a:solidFill>
              </a:rPr>
              <a:t>, ferias, programas </a:t>
            </a:r>
            <a:r>
              <a:rPr lang="es-CO" sz="2000" dirty="0" smtClean="0">
                <a:solidFill>
                  <a:schemeClr val="tx1"/>
                </a:solidFill>
              </a:rPr>
              <a:t>radiales </a:t>
            </a:r>
            <a:r>
              <a:rPr lang="es-CO" sz="2000" dirty="0">
                <a:solidFill>
                  <a:schemeClr val="tx1"/>
                </a:solidFill>
              </a:rPr>
              <a:t>o de tv, </a:t>
            </a:r>
            <a:r>
              <a:rPr lang="es-CO" sz="2000" dirty="0" smtClean="0">
                <a:solidFill>
                  <a:schemeClr val="tx1"/>
                </a:solidFill>
              </a:rPr>
              <a:t>observatorios, periódicos murales, interacción en </a:t>
            </a:r>
            <a:r>
              <a:rPr lang="es-CO" sz="2000" dirty="0">
                <a:solidFill>
                  <a:schemeClr val="tx1"/>
                </a:solidFill>
              </a:rPr>
              <a:t>	línea, etc… </a:t>
            </a:r>
          </a:p>
        </p:txBody>
      </p:sp>
      <p:pic>
        <p:nvPicPr>
          <p:cNvPr id="8" name="Imagen 7"/>
          <p:cNvPicPr>
            <a:picLocks noChangeAspect="1"/>
          </p:cNvPicPr>
          <p:nvPr/>
        </p:nvPicPr>
        <p:blipFill>
          <a:blip r:embed="rId2"/>
          <a:stretch>
            <a:fillRect/>
          </a:stretch>
        </p:blipFill>
        <p:spPr>
          <a:xfrm>
            <a:off x="6063568" y="2560855"/>
            <a:ext cx="2540786" cy="1749225"/>
          </a:xfrm>
          <a:prstGeom prst="rect">
            <a:avLst/>
          </a:prstGeom>
        </p:spPr>
      </p:pic>
      <p:pic>
        <p:nvPicPr>
          <p:cNvPr id="4" name="Imagen 3"/>
          <p:cNvPicPr>
            <a:picLocks noChangeAspect="1"/>
          </p:cNvPicPr>
          <p:nvPr/>
        </p:nvPicPr>
        <p:blipFill>
          <a:blip r:embed="rId3"/>
          <a:stretch>
            <a:fillRect/>
          </a:stretch>
        </p:blipFill>
        <p:spPr>
          <a:xfrm>
            <a:off x="8312199" y="3991232"/>
            <a:ext cx="2697021" cy="1856787"/>
          </a:xfrm>
          <a:prstGeom prst="rect">
            <a:avLst/>
          </a:prstGeom>
        </p:spPr>
      </p:pic>
    </p:spTree>
    <p:extLst>
      <p:ext uri="{BB962C8B-B14F-4D97-AF65-F5344CB8AC3E}">
        <p14:creationId xmlns:p14="http://schemas.microsoft.com/office/powerpoint/2010/main" val="7593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687922" y="3834219"/>
            <a:ext cx="3515538" cy="2541867"/>
          </a:xfr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673" y="1029235"/>
            <a:ext cx="3515538" cy="2541867"/>
          </a:xfrm>
          <a:prstGeom prst="rect">
            <a:avLst/>
          </a:prstGeom>
        </p:spPr>
      </p:pic>
      <p:sp>
        <p:nvSpPr>
          <p:cNvPr id="13" name="Rectángulo 12"/>
          <p:cNvSpPr/>
          <p:nvPr/>
        </p:nvSpPr>
        <p:spPr>
          <a:xfrm>
            <a:off x="1044422" y="1825065"/>
            <a:ext cx="4198030" cy="3785652"/>
          </a:xfrm>
          <a:prstGeom prst="rect">
            <a:avLst/>
          </a:prstGeom>
        </p:spPr>
        <p:txBody>
          <a:bodyPr wrap="square">
            <a:spAutoFit/>
          </a:bodyPr>
          <a:lstStyle/>
          <a:p>
            <a:pPr algn="just">
              <a:buFont typeface="Wingdings" panose="05000000000000000000" pitchFamily="2" charset="2"/>
              <a:buChar char="ü"/>
            </a:pPr>
            <a:r>
              <a:rPr lang="es-CO" sz="2000" b="1" dirty="0" smtClean="0">
                <a:solidFill>
                  <a:schemeClr val="accent2"/>
                </a:solidFill>
              </a:rPr>
              <a:t>La </a:t>
            </a:r>
            <a:r>
              <a:rPr lang="es-CO" sz="2000" b="1" dirty="0">
                <a:solidFill>
                  <a:schemeClr val="accent2"/>
                </a:solidFill>
              </a:rPr>
              <a:t>Audiencia </a:t>
            </a:r>
            <a:r>
              <a:rPr lang="es-CO" sz="2000" b="1" dirty="0" smtClean="0">
                <a:solidFill>
                  <a:schemeClr val="accent2"/>
                </a:solidFill>
              </a:rPr>
              <a:t>pública.</a:t>
            </a:r>
          </a:p>
          <a:p>
            <a:pPr algn="just">
              <a:buFont typeface="Wingdings" panose="05000000000000000000" pitchFamily="2" charset="2"/>
              <a:buChar char="ü"/>
            </a:pPr>
            <a:endParaRPr lang="es-CO" sz="2000" b="1" dirty="0">
              <a:solidFill>
                <a:schemeClr val="accent2"/>
              </a:solidFill>
            </a:endParaRPr>
          </a:p>
          <a:p>
            <a:pPr algn="just"/>
            <a:r>
              <a:rPr lang="es-CO" sz="2000" dirty="0" smtClean="0">
                <a:solidFill>
                  <a:schemeClr val="accent2"/>
                </a:solidFill>
              </a:rPr>
              <a:t>Es </a:t>
            </a:r>
            <a:r>
              <a:rPr lang="es-CO" sz="2000" dirty="0">
                <a:solidFill>
                  <a:schemeClr val="accent2"/>
                </a:solidFill>
              </a:rPr>
              <a:t>uno de los espacios </a:t>
            </a:r>
            <a:r>
              <a:rPr lang="es-CO" sz="2000" dirty="0" smtClean="0">
                <a:solidFill>
                  <a:schemeClr val="accent2"/>
                </a:solidFill>
              </a:rPr>
              <a:t>de participación diseñados para </a:t>
            </a:r>
            <a:r>
              <a:rPr lang="es-CO" sz="2000" dirty="0">
                <a:solidFill>
                  <a:schemeClr val="accent2"/>
                </a:solidFill>
              </a:rPr>
              <a:t>la rendición </a:t>
            </a:r>
            <a:r>
              <a:rPr lang="es-CO" sz="2000" dirty="0" smtClean="0">
                <a:solidFill>
                  <a:schemeClr val="accent2"/>
                </a:solidFill>
              </a:rPr>
              <a:t>de cuentas</a:t>
            </a:r>
            <a:r>
              <a:rPr lang="es-CO" sz="2000" dirty="0">
                <a:solidFill>
                  <a:schemeClr val="accent2"/>
                </a:solidFill>
              </a:rPr>
              <a:t>, </a:t>
            </a:r>
            <a:r>
              <a:rPr lang="es-CO" sz="2000" dirty="0" smtClean="0">
                <a:solidFill>
                  <a:schemeClr val="accent2"/>
                </a:solidFill>
              </a:rPr>
              <a:t>en el cual se interactúa sobre </a:t>
            </a:r>
            <a:r>
              <a:rPr lang="es-CO" sz="2000" dirty="0">
                <a:solidFill>
                  <a:schemeClr val="accent2"/>
                </a:solidFill>
              </a:rPr>
              <a:t>los resultados </a:t>
            </a:r>
            <a:r>
              <a:rPr lang="es-CO" sz="2000" dirty="0" smtClean="0">
                <a:solidFill>
                  <a:schemeClr val="accent2"/>
                </a:solidFill>
              </a:rPr>
              <a:t>finales de </a:t>
            </a:r>
            <a:r>
              <a:rPr lang="es-CO" sz="2000" dirty="0">
                <a:solidFill>
                  <a:schemeClr val="accent2"/>
                </a:solidFill>
              </a:rPr>
              <a:t>la </a:t>
            </a:r>
            <a:r>
              <a:rPr lang="es-CO" sz="2000" dirty="0" smtClean="0">
                <a:solidFill>
                  <a:schemeClr val="accent2"/>
                </a:solidFill>
              </a:rPr>
              <a:t>gestión adelantada en un periodo determinado, </a:t>
            </a:r>
            <a:r>
              <a:rPr lang="es-CO" sz="2000" dirty="0">
                <a:solidFill>
                  <a:schemeClr val="accent2"/>
                </a:solidFill>
              </a:rPr>
              <a:t>en el cual se resumen temas cruciales para </a:t>
            </a:r>
            <a:r>
              <a:rPr lang="es-CO" sz="2000" dirty="0" smtClean="0">
                <a:solidFill>
                  <a:schemeClr val="accent2"/>
                </a:solidFill>
              </a:rPr>
              <a:t>la interlocución </a:t>
            </a:r>
            <a:r>
              <a:rPr lang="es-CO" sz="2000" dirty="0">
                <a:solidFill>
                  <a:schemeClr val="accent2"/>
                </a:solidFill>
              </a:rPr>
              <a:t>y deliberación colectiva con la ciudadanía</a:t>
            </a:r>
            <a:r>
              <a:rPr lang="es-CO" sz="2000" dirty="0" smtClean="0">
                <a:solidFill>
                  <a:schemeClr val="accent2"/>
                </a:solidFill>
              </a:rPr>
              <a:t>.</a:t>
            </a:r>
          </a:p>
        </p:txBody>
      </p:sp>
    </p:spTree>
    <p:extLst>
      <p:ext uri="{BB962C8B-B14F-4D97-AF65-F5344CB8AC3E}">
        <p14:creationId xmlns:p14="http://schemas.microsoft.com/office/powerpoint/2010/main" val="15671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subTitle" idx="4294967295"/>
          </p:nvPr>
        </p:nvSpPr>
        <p:spPr>
          <a:xfrm>
            <a:off x="4421276" y="1311309"/>
            <a:ext cx="6732394" cy="5149781"/>
          </a:xfrm>
        </p:spPr>
        <p:txBody>
          <a:bodyPr numCol="1">
            <a:normAutofit fontScale="92500" lnSpcReduction="20000"/>
          </a:bodyPr>
          <a:lstStyle/>
          <a:p>
            <a:pPr marL="0" indent="0">
              <a:lnSpc>
                <a:spcPct val="110000"/>
              </a:lnSpc>
              <a:spcBef>
                <a:spcPts val="600"/>
              </a:spcBef>
              <a:spcAft>
                <a:spcPts val="800"/>
              </a:spcAft>
              <a:buNone/>
            </a:pP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Aspectos </a:t>
            </a: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a tener en </a:t>
            </a: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cuenta para la Audiencia Pública:</a:t>
            </a:r>
            <a:endPar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Conformar el grupo </a:t>
            </a: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responsable de la audiencia</a:t>
            </a:r>
            <a:endPar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endParaRPr>
          </a:p>
          <a:p>
            <a:pPr lvl="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Definir contenidos de </a:t>
            </a: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informe de gestión</a:t>
            </a: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 contenidos obligatorios y los contenidos de interés de la ciudadanía </a:t>
            </a:r>
          </a:p>
          <a:p>
            <a:pPr marL="342900" lvl="0" indent="-34290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Determinar </a:t>
            </a: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fecha del evento</a:t>
            </a:r>
            <a:endPar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Preparar la logística: Lugar, No. de invitados, suministros, ayudas, internet, invitaciones, transmisión, presentación y duración.</a:t>
            </a:r>
          </a:p>
          <a:p>
            <a:pPr marL="342900" lvl="0" indent="-34290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Convocatoria </a:t>
            </a:r>
          </a:p>
          <a:p>
            <a:pPr marL="361950" lvl="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Inscripción de participantes y propuestas de preguntas o temas tratar.</a:t>
            </a:r>
          </a:p>
          <a:p>
            <a:pPr marL="361950" lvl="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Libreto, agenda y/o programación del evento.</a:t>
            </a:r>
          </a:p>
          <a:p>
            <a:pPr marL="361950" lvl="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Reglamento, donde claramente se establezca un moderador, tiempos e intervenciones.</a:t>
            </a:r>
          </a:p>
          <a:p>
            <a:pPr marL="361950" lvl="0">
              <a:lnSpc>
                <a:spcPct val="110000"/>
              </a:lnSpc>
              <a:spcBef>
                <a:spcPts val="600"/>
              </a:spcBef>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Garantizar un espacio de participación a todos los actores y organizaciones sociales, entes de control, ciudadanía en general. </a:t>
            </a:r>
          </a:p>
          <a:p>
            <a:pPr marL="361950" lvl="0">
              <a:lnSpc>
                <a:spcPct val="110000"/>
              </a:lnSpc>
              <a:spcBef>
                <a:spcPts val="600"/>
              </a:spcBef>
              <a:spcAft>
                <a:spcPts val="800"/>
              </a:spcAft>
              <a:buFont typeface="Wingdings" panose="05000000000000000000" pitchFamily="2" charset="2"/>
              <a:buChar char=""/>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Evaluación y cierre de la audiencia por parte de la Oficina Coordinadora de Control Interno.</a:t>
            </a:r>
          </a:p>
          <a:p>
            <a:pPr marL="19050" indent="0">
              <a:lnSpc>
                <a:spcPct val="110000"/>
              </a:lnSpc>
              <a:spcBef>
                <a:spcPts val="600"/>
              </a:spcBef>
              <a:spcAft>
                <a:spcPts val="800"/>
              </a:spcAft>
              <a:buNone/>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PRODUCTOS: 	Informe de Gestión, Registro de asistencia, formatos de preguntas y evaluación del evento </a:t>
            </a:r>
            <a:r>
              <a:rPr lang="es-CO" sz="1400" dirty="0" smtClean="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y </a:t>
            </a: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otras publicaciones.</a:t>
            </a:r>
          </a:p>
          <a:p>
            <a:pPr marL="19050" indent="0">
              <a:lnSpc>
                <a:spcPct val="110000"/>
              </a:lnSpc>
              <a:spcBef>
                <a:spcPts val="600"/>
              </a:spcBef>
              <a:spcAft>
                <a:spcPts val="800"/>
              </a:spcAft>
              <a:buNone/>
            </a:pPr>
            <a:r>
              <a:rPr lang="es-CO" sz="1400" dirty="0">
                <a:solidFill>
                  <a:schemeClr val="accent2"/>
                </a:solidFill>
                <a:latin typeface="Century Gothic" panose="020B0502020202020204" pitchFamily="34" charset="0"/>
                <a:ea typeface="Calibri" panose="020F0502020204030204" pitchFamily="34" charset="0"/>
                <a:cs typeface="Times New Roman" panose="02020603050405020304" pitchFamily="18" charset="0"/>
              </a:rPr>
              <a:t>RESPONSABLES: PRESIDENCIA, DIRECCION ADMINISTRATIVA con el apoyo de los lideres.</a:t>
            </a:r>
            <a:endParaRPr lang="es-CO" sz="1400" dirty="0">
              <a:solidFill>
                <a:schemeClr val="accent2"/>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24449" y="2267332"/>
            <a:ext cx="3110209" cy="3280852"/>
          </a:xfrm>
          <a:prstGeom prst="rect">
            <a:avLst/>
          </a:prstGeom>
        </p:spPr>
      </p:pic>
    </p:spTree>
    <p:extLst>
      <p:ext uri="{BB962C8B-B14F-4D97-AF65-F5344CB8AC3E}">
        <p14:creationId xmlns:p14="http://schemas.microsoft.com/office/powerpoint/2010/main" val="168155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4. EVALUACIÓN </a:t>
            </a:r>
            <a:r>
              <a:rPr lang="es-CO" dirty="0"/>
              <a:t>Y SEGUIMIENTO</a:t>
            </a:r>
          </a:p>
        </p:txBody>
      </p:sp>
      <p:sp>
        <p:nvSpPr>
          <p:cNvPr id="15" name="Marcador de contenido 2"/>
          <p:cNvSpPr txBox="1">
            <a:spLocks/>
          </p:cNvSpPr>
          <p:nvPr/>
        </p:nvSpPr>
        <p:spPr>
          <a:xfrm>
            <a:off x="6461090" y="2552283"/>
            <a:ext cx="4662435" cy="33461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120000"/>
              </a:lnSpc>
              <a:spcBef>
                <a:spcPts val="0"/>
              </a:spcBef>
              <a:buNone/>
            </a:pPr>
            <a:r>
              <a:rPr lang="es-CO" b="1" dirty="0" smtClean="0">
                <a:solidFill>
                  <a:srgbClr val="C62424"/>
                </a:solidFill>
              </a:rPr>
              <a:t>AUTOEVALUACIÓN</a:t>
            </a:r>
          </a:p>
          <a:p>
            <a:pPr marL="0" indent="0" algn="just">
              <a:buNone/>
            </a:pPr>
            <a:r>
              <a:rPr lang="es-CO" dirty="0" smtClean="0"/>
              <a:t>Los </a:t>
            </a:r>
            <a:r>
              <a:rPr lang="es-CO" dirty="0"/>
              <a:t>lideres de los procesos de la Corporación harán una autoevaluación del evento, el cual permitirá la aplicación de nuevas ideas y herramientas en función de un mejoramiento continuo.</a:t>
            </a:r>
          </a:p>
          <a:p>
            <a:pPr marL="0" indent="0" algn="just">
              <a:buNone/>
            </a:pPr>
            <a:r>
              <a:rPr lang="es-CO" dirty="0"/>
              <a:t>Responsables: Mesa Directiva, Dirección Administrativa y lideres de </a:t>
            </a:r>
            <a:r>
              <a:rPr lang="es-CO" dirty="0" smtClean="0"/>
              <a:t>procesos.</a:t>
            </a:r>
            <a:endParaRPr lang="es-CO" dirty="0"/>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514" y="2890138"/>
            <a:ext cx="2335693" cy="2670390"/>
          </a:xfrm>
          <a:prstGeom prst="rect">
            <a:avLst/>
          </a:prstGeom>
        </p:spPr>
      </p:pic>
    </p:spTree>
    <p:extLst>
      <p:ext uri="{BB962C8B-B14F-4D97-AF65-F5344CB8AC3E}">
        <p14:creationId xmlns:p14="http://schemas.microsoft.com/office/powerpoint/2010/main" val="34224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4. EVALUACIÓN </a:t>
            </a:r>
            <a:r>
              <a:rPr lang="es-CO" dirty="0"/>
              <a:t>Y SEGUIMIENTO</a:t>
            </a:r>
          </a:p>
        </p:txBody>
      </p:sp>
      <p:sp>
        <p:nvSpPr>
          <p:cNvPr id="8" name="Marcador de texto 7"/>
          <p:cNvSpPr>
            <a:spLocks noGrp="1"/>
          </p:cNvSpPr>
          <p:nvPr>
            <p:ph type="body" sz="quarter" idx="3"/>
          </p:nvPr>
        </p:nvSpPr>
        <p:spPr>
          <a:xfrm>
            <a:off x="6451042" y="3038252"/>
            <a:ext cx="4702628" cy="2629018"/>
          </a:xfrm>
        </p:spPr>
        <p:txBody>
          <a:bodyPr>
            <a:noAutofit/>
          </a:bodyPr>
          <a:lstStyle/>
          <a:p>
            <a:pPr algn="ctr"/>
            <a:r>
              <a:rPr lang="es-CO" sz="1800" b="1" dirty="0"/>
              <a:t>RETROALIMENTACIÓN	</a:t>
            </a:r>
          </a:p>
          <a:p>
            <a:pPr algn="just"/>
            <a:r>
              <a:rPr lang="es-CO" sz="1800" dirty="0" smtClean="0">
                <a:solidFill>
                  <a:schemeClr val="tx1"/>
                </a:solidFill>
              </a:rPr>
              <a:t>Aplicación de los formatos para la evaluación de la audiencia y el informe </a:t>
            </a:r>
            <a:r>
              <a:rPr lang="es-CO" sz="1800" dirty="0">
                <a:solidFill>
                  <a:schemeClr val="tx1"/>
                </a:solidFill>
              </a:rPr>
              <a:t>de </a:t>
            </a:r>
            <a:r>
              <a:rPr lang="es-CO" sz="1800" dirty="0" smtClean="0">
                <a:solidFill>
                  <a:schemeClr val="tx1"/>
                </a:solidFill>
              </a:rPr>
              <a:t>RdeC por parte de los </a:t>
            </a:r>
            <a:r>
              <a:rPr lang="es-CO" sz="1800" dirty="0">
                <a:solidFill>
                  <a:schemeClr val="tx1"/>
                </a:solidFill>
              </a:rPr>
              <a:t>asistentes al </a:t>
            </a:r>
            <a:r>
              <a:rPr lang="es-CO" sz="1800" dirty="0" smtClean="0">
                <a:solidFill>
                  <a:schemeClr val="tx1"/>
                </a:solidFill>
              </a:rPr>
              <a:t>evento.</a:t>
            </a:r>
            <a:r>
              <a:rPr lang="es-CO" sz="1800" dirty="0">
                <a:solidFill>
                  <a:schemeClr val="tx1"/>
                </a:solidFill>
              </a:rPr>
              <a:t>	</a:t>
            </a:r>
            <a:endParaRPr lang="es-CO" sz="1800" dirty="0" smtClean="0">
              <a:solidFill>
                <a:schemeClr val="tx1"/>
              </a:solidFill>
            </a:endParaRPr>
          </a:p>
          <a:p>
            <a:pPr algn="just"/>
            <a:endParaRPr lang="es-CO" sz="1800" dirty="0" smtClean="0">
              <a:solidFill>
                <a:schemeClr val="tx1"/>
              </a:solidFill>
            </a:endParaRPr>
          </a:p>
          <a:p>
            <a:pPr algn="just"/>
            <a:r>
              <a:rPr lang="es-CO" sz="1800" dirty="0" smtClean="0">
                <a:solidFill>
                  <a:schemeClr val="tx1"/>
                </a:solidFill>
              </a:rPr>
              <a:t>Responsables</a:t>
            </a:r>
            <a:r>
              <a:rPr lang="es-CO" sz="1800" dirty="0">
                <a:solidFill>
                  <a:schemeClr val="tx1"/>
                </a:solidFill>
              </a:rPr>
              <a:t>: </a:t>
            </a:r>
            <a:r>
              <a:rPr lang="es-CO" sz="1800" dirty="0" smtClean="0">
                <a:solidFill>
                  <a:schemeClr val="tx1"/>
                </a:solidFill>
              </a:rPr>
              <a:t>Mesa directiva, </a:t>
            </a:r>
            <a:r>
              <a:rPr lang="es-CO" sz="1800" dirty="0">
                <a:solidFill>
                  <a:schemeClr val="tx1"/>
                </a:solidFill>
              </a:rPr>
              <a:t>Dirección Administrativa y lideres de </a:t>
            </a:r>
            <a:r>
              <a:rPr lang="es-CO" sz="1800" dirty="0" smtClean="0">
                <a:solidFill>
                  <a:schemeClr val="tx1"/>
                </a:solidFill>
              </a:rPr>
              <a:t>procesos</a:t>
            </a:r>
            <a:endParaRPr lang="es-CO" sz="1800" dirty="0">
              <a:solidFill>
                <a:schemeClr val="tx1"/>
              </a:solidFill>
            </a:endParaRP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477" y="2514601"/>
            <a:ext cx="2805723" cy="3522892"/>
          </a:xfrm>
          <a:prstGeom prst="rect">
            <a:avLst/>
          </a:prstGeom>
          <a:ln>
            <a:solidFill>
              <a:schemeClr val="tx1"/>
            </a:solidFill>
          </a:ln>
          <a:effectLst>
            <a:softEdge rad="0"/>
          </a:effectLst>
        </p:spPr>
      </p:pic>
    </p:spTree>
    <p:extLst>
      <p:ext uri="{BB962C8B-B14F-4D97-AF65-F5344CB8AC3E}">
        <p14:creationId xmlns:p14="http://schemas.microsoft.com/office/powerpoint/2010/main" val="22349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2946205" y="3590744"/>
            <a:ext cx="5834378" cy="3103133"/>
          </a:xfrm>
          <a:prstGeom prst="rect">
            <a:avLst/>
          </a:prstGeom>
        </p:spPr>
      </p:pic>
      <p:sp>
        <p:nvSpPr>
          <p:cNvPr id="2" name="Título 1"/>
          <p:cNvSpPr>
            <a:spLocks noGrp="1"/>
          </p:cNvSpPr>
          <p:nvPr>
            <p:ph type="title"/>
          </p:nvPr>
        </p:nvSpPr>
        <p:spPr>
          <a:xfrm>
            <a:off x="1154954" y="973669"/>
            <a:ext cx="9196744" cy="706964"/>
          </a:xfrm>
        </p:spPr>
        <p:txBody>
          <a:bodyPr/>
          <a:lstStyle/>
          <a:p>
            <a:pPr algn="ctr"/>
            <a:r>
              <a:rPr lang="es-CO" sz="3200" b="1" dirty="0"/>
              <a:t>QUE ES LA RENDICION DE CUENTAS (RdeC)?</a:t>
            </a:r>
          </a:p>
        </p:txBody>
      </p:sp>
      <p:sp>
        <p:nvSpPr>
          <p:cNvPr id="7" name="Elipse 6"/>
          <p:cNvSpPr/>
          <p:nvPr/>
        </p:nvSpPr>
        <p:spPr>
          <a:xfrm>
            <a:off x="4676317" y="2326025"/>
            <a:ext cx="2569872" cy="1606062"/>
          </a:xfrm>
          <a:prstGeom prst="ellipse">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Una obligación de los representantes de la ciudadanía y un derecho de </a:t>
            </a:r>
          </a:p>
          <a:p>
            <a:pPr algn="ctr"/>
            <a:r>
              <a:rPr lang="es-CO" sz="1400" dirty="0"/>
              <a:t>los ciudadanos</a:t>
            </a:r>
            <a:endParaRPr lang="es-CO" sz="1200" dirty="0"/>
          </a:p>
        </p:txBody>
      </p:sp>
      <p:sp>
        <p:nvSpPr>
          <p:cNvPr id="10" name="Elipse 9"/>
          <p:cNvSpPr/>
          <p:nvPr/>
        </p:nvSpPr>
        <p:spPr>
          <a:xfrm>
            <a:off x="7983415" y="2364628"/>
            <a:ext cx="2471800" cy="16060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Una actitud para </a:t>
            </a:r>
          </a:p>
          <a:p>
            <a:pPr algn="ctr"/>
            <a:r>
              <a:rPr lang="es-CO" sz="1400" dirty="0"/>
              <a:t>explicar los logros </a:t>
            </a:r>
          </a:p>
          <a:p>
            <a:pPr algn="ctr"/>
            <a:r>
              <a:rPr lang="es-CO" sz="1400" dirty="0"/>
              <a:t>y las dificultades o </a:t>
            </a:r>
          </a:p>
          <a:p>
            <a:pPr algn="ctr"/>
            <a:r>
              <a:rPr lang="es-CO" sz="1400" dirty="0"/>
              <a:t>restricciones</a:t>
            </a:r>
            <a:endParaRPr lang="es-CO" sz="1600" dirty="0"/>
          </a:p>
        </p:txBody>
      </p:sp>
      <p:sp>
        <p:nvSpPr>
          <p:cNvPr id="12" name="Elipse 11"/>
          <p:cNvSpPr/>
          <p:nvPr/>
        </p:nvSpPr>
        <p:spPr>
          <a:xfrm>
            <a:off x="309024" y="4375136"/>
            <a:ext cx="2672530" cy="187569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Una oportunidad para </a:t>
            </a:r>
          </a:p>
          <a:p>
            <a:pPr algn="ctr"/>
            <a:r>
              <a:rPr lang="es-CO" sz="1200" dirty="0"/>
              <a:t>recibir retroalimentación </a:t>
            </a:r>
          </a:p>
          <a:p>
            <a:pPr algn="ctr"/>
            <a:r>
              <a:rPr lang="es-CO" sz="1200" dirty="0"/>
              <a:t>de la comunidad </a:t>
            </a:r>
          </a:p>
          <a:p>
            <a:pPr algn="ctr"/>
            <a:r>
              <a:rPr lang="es-CO" sz="1200" dirty="0"/>
              <a:t>y de otros actores </a:t>
            </a:r>
          </a:p>
          <a:p>
            <a:pPr algn="ctr"/>
            <a:r>
              <a:rPr lang="es-CO" sz="1200" dirty="0"/>
              <a:t>institucionales (alertas, </a:t>
            </a:r>
          </a:p>
          <a:p>
            <a:pPr algn="ctr"/>
            <a:r>
              <a:rPr lang="es-CO" sz="1200" dirty="0"/>
              <a:t>propuestas, sanciones, </a:t>
            </a:r>
          </a:p>
          <a:p>
            <a:pPr algn="ctr"/>
            <a:r>
              <a:rPr lang="es-CO" sz="1200" dirty="0"/>
              <a:t>reconocimientos)</a:t>
            </a:r>
          </a:p>
        </p:txBody>
      </p:sp>
      <p:sp>
        <p:nvSpPr>
          <p:cNvPr id="13" name="Elipse 12"/>
          <p:cNvSpPr/>
          <p:nvPr/>
        </p:nvSpPr>
        <p:spPr>
          <a:xfrm>
            <a:off x="1596563" y="2341336"/>
            <a:ext cx="2342528" cy="1606062"/>
          </a:xfrm>
          <a:prstGeom prst="ellipse">
            <a:avLst/>
          </a:prstGeom>
          <a:solidFill>
            <a:srgbClr val="8F2D88"/>
          </a:solidFill>
          <a:ln>
            <a:solidFill>
              <a:srgbClr val="8F2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Un espacio de diálogo constructivo entre la Administración y</a:t>
            </a:r>
          </a:p>
          <a:p>
            <a:pPr algn="ctr"/>
            <a:r>
              <a:rPr lang="es-CO" sz="1400" dirty="0"/>
              <a:t>la ciudadanía</a:t>
            </a:r>
          </a:p>
        </p:txBody>
      </p:sp>
      <p:sp>
        <p:nvSpPr>
          <p:cNvPr id="17" name="Elipse 16"/>
          <p:cNvSpPr/>
          <p:nvPr/>
        </p:nvSpPr>
        <p:spPr>
          <a:xfrm>
            <a:off x="8880230" y="4101205"/>
            <a:ext cx="2627408" cy="1875692"/>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Un espacio para explicar, argumentar y hacer un balance de avances,  dificultades y retos sobre las competencias y compromisos de la </a:t>
            </a:r>
          </a:p>
          <a:p>
            <a:pPr algn="ctr"/>
            <a:r>
              <a:rPr lang="es-CO" sz="1200" dirty="0"/>
              <a:t>Administración</a:t>
            </a:r>
            <a:endParaRPr lang="es-CO" sz="1100" dirty="0"/>
          </a:p>
        </p:txBody>
      </p:sp>
    </p:spTree>
    <p:extLst>
      <p:ext uri="{BB962C8B-B14F-4D97-AF65-F5344CB8AC3E}">
        <p14:creationId xmlns:p14="http://schemas.microsoft.com/office/powerpoint/2010/main" val="4595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4. EVALUACIÓN </a:t>
            </a:r>
            <a:r>
              <a:rPr lang="es-CO" dirty="0"/>
              <a:t>Y SEGUIMIENTO</a:t>
            </a:r>
          </a:p>
        </p:txBody>
      </p:sp>
      <p:sp>
        <p:nvSpPr>
          <p:cNvPr id="9" name="Marcador de texto 8"/>
          <p:cNvSpPr>
            <a:spLocks noGrp="1"/>
          </p:cNvSpPr>
          <p:nvPr>
            <p:ph type="body" sz="quarter" idx="3"/>
          </p:nvPr>
        </p:nvSpPr>
        <p:spPr>
          <a:xfrm>
            <a:off x="5978769" y="2803490"/>
            <a:ext cx="5164853" cy="3104940"/>
          </a:xfrm>
        </p:spPr>
        <p:txBody>
          <a:bodyPr>
            <a:noAutofit/>
          </a:bodyPr>
          <a:lstStyle/>
          <a:p>
            <a:pPr algn="ctr"/>
            <a:r>
              <a:rPr lang="es-CO" sz="1600" b="1" dirty="0" smtClean="0"/>
              <a:t>RESULTADOS</a:t>
            </a:r>
          </a:p>
          <a:p>
            <a:pPr algn="just"/>
            <a:r>
              <a:rPr lang="es-CO" sz="1600" dirty="0" smtClean="0">
                <a:solidFill>
                  <a:schemeClr val="tx1"/>
                </a:solidFill>
              </a:rPr>
              <a:t>Del análisis y resultados de </a:t>
            </a:r>
            <a:r>
              <a:rPr lang="es-CO" sz="1600" dirty="0">
                <a:solidFill>
                  <a:schemeClr val="tx1"/>
                </a:solidFill>
              </a:rPr>
              <a:t>la </a:t>
            </a:r>
            <a:r>
              <a:rPr lang="es-CO" sz="1600" dirty="0" smtClean="0">
                <a:solidFill>
                  <a:schemeClr val="tx1"/>
                </a:solidFill>
              </a:rPr>
              <a:t>autoevaluación </a:t>
            </a:r>
            <a:r>
              <a:rPr lang="es-CO" sz="1600" dirty="0">
                <a:solidFill>
                  <a:schemeClr val="tx1"/>
                </a:solidFill>
              </a:rPr>
              <a:t>y </a:t>
            </a:r>
            <a:r>
              <a:rPr lang="es-CO" sz="1600" dirty="0" smtClean="0">
                <a:solidFill>
                  <a:schemeClr val="tx1"/>
                </a:solidFill>
              </a:rPr>
              <a:t>retroalimentación se adoptaran acciones de mejora.</a:t>
            </a:r>
          </a:p>
          <a:p>
            <a:pPr algn="just"/>
            <a:r>
              <a:rPr lang="es-CO" sz="1600" dirty="0" smtClean="0">
                <a:solidFill>
                  <a:schemeClr val="tx1"/>
                </a:solidFill>
              </a:rPr>
              <a:t>Se realizará la publicación de los mismos en la pagina web de </a:t>
            </a:r>
            <a:r>
              <a:rPr lang="es-CO" sz="1600" dirty="0">
                <a:solidFill>
                  <a:schemeClr val="tx1"/>
                </a:solidFill>
              </a:rPr>
              <a:t>la Corporación y </a:t>
            </a:r>
            <a:r>
              <a:rPr lang="es-CO" sz="1600" dirty="0" smtClean="0">
                <a:solidFill>
                  <a:schemeClr val="tx1"/>
                </a:solidFill>
              </a:rPr>
              <a:t>socializados </a:t>
            </a:r>
            <a:r>
              <a:rPr lang="es-CO" sz="1600" dirty="0">
                <a:solidFill>
                  <a:schemeClr val="tx1"/>
                </a:solidFill>
              </a:rPr>
              <a:t>entre los grupos de interés </a:t>
            </a:r>
            <a:r>
              <a:rPr lang="es-CO" sz="1600" dirty="0" smtClean="0">
                <a:solidFill>
                  <a:schemeClr val="tx1"/>
                </a:solidFill>
              </a:rPr>
              <a:t>y grupos de valor que </a:t>
            </a:r>
            <a:r>
              <a:rPr lang="es-CO" sz="1600" dirty="0">
                <a:solidFill>
                  <a:schemeClr val="tx1"/>
                </a:solidFill>
              </a:rPr>
              <a:t>participaron en las </a:t>
            </a:r>
            <a:r>
              <a:rPr lang="es-CO" sz="1600" dirty="0" smtClean="0">
                <a:solidFill>
                  <a:schemeClr val="tx1"/>
                </a:solidFill>
              </a:rPr>
              <a:t>convocatorias.</a:t>
            </a:r>
          </a:p>
          <a:p>
            <a:pPr algn="just"/>
            <a:r>
              <a:rPr lang="es-CO" sz="1600" dirty="0" smtClean="0">
                <a:solidFill>
                  <a:schemeClr val="tx1"/>
                </a:solidFill>
              </a:rPr>
              <a:t>Responsables</a:t>
            </a:r>
            <a:r>
              <a:rPr lang="es-CO" sz="1600" dirty="0">
                <a:solidFill>
                  <a:schemeClr val="tx1"/>
                </a:solidFill>
              </a:rPr>
              <a:t>: </a:t>
            </a:r>
            <a:r>
              <a:rPr lang="es-CO" sz="1600" dirty="0" smtClean="0">
                <a:solidFill>
                  <a:schemeClr val="tx1"/>
                </a:solidFill>
              </a:rPr>
              <a:t>Mesa Directiva, </a:t>
            </a:r>
            <a:r>
              <a:rPr lang="es-CO" sz="1600" dirty="0">
                <a:solidFill>
                  <a:schemeClr val="tx1"/>
                </a:solidFill>
              </a:rPr>
              <a:t>Dirección Administrativa y </a:t>
            </a:r>
            <a:r>
              <a:rPr lang="es-CO" sz="1600" dirty="0" smtClean="0">
                <a:solidFill>
                  <a:schemeClr val="tx1"/>
                </a:solidFill>
              </a:rPr>
              <a:t>Oficina de Planeación y Sistemas.</a:t>
            </a:r>
            <a:endParaRPr lang="es-CO" sz="1600" dirty="0">
              <a:solidFill>
                <a:schemeClr val="tx1"/>
              </a:solidFill>
            </a:endParaRPr>
          </a:p>
        </p:txBody>
      </p:sp>
      <p:pic>
        <p:nvPicPr>
          <p:cNvPr id="19" name="Imagen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316" y="3114989"/>
            <a:ext cx="2610602" cy="2793441"/>
          </a:xfrm>
          <a:prstGeom prst="rect">
            <a:avLst/>
          </a:prstGeom>
        </p:spPr>
      </p:pic>
    </p:spTree>
    <p:extLst>
      <p:ext uri="{BB962C8B-B14F-4D97-AF65-F5344CB8AC3E}">
        <p14:creationId xmlns:p14="http://schemas.microsoft.com/office/powerpoint/2010/main" val="51418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46887" y="1322305"/>
            <a:ext cx="9434993" cy="4555093"/>
          </a:xfrm>
          <a:prstGeom prst="rect">
            <a:avLst/>
          </a:prstGeom>
          <a:noFill/>
        </p:spPr>
        <p:txBody>
          <a:bodyPr wrap="square" rtlCol="0">
            <a:spAutoFit/>
          </a:bodyPr>
          <a:lstStyle/>
          <a:p>
            <a:pPr algn="ctr"/>
            <a:r>
              <a:rPr lang="es-CO" b="1" dirty="0" smtClean="0">
                <a:solidFill>
                  <a:schemeClr val="bg1"/>
                </a:solidFill>
              </a:rPr>
              <a:t>BIBLIOGRAFIA</a:t>
            </a:r>
          </a:p>
          <a:p>
            <a:pPr algn="just"/>
            <a:endParaRPr lang="es-CO" dirty="0">
              <a:solidFill>
                <a:schemeClr val="bg1"/>
              </a:solidFill>
            </a:endParaRPr>
          </a:p>
          <a:p>
            <a:pPr marL="342900" indent="-342900" algn="just">
              <a:spcAft>
                <a:spcPts val="600"/>
              </a:spcAft>
              <a:buAutoNum type="arabicPeriod"/>
            </a:pPr>
            <a:r>
              <a:rPr lang="es-CO" dirty="0" smtClean="0">
                <a:solidFill>
                  <a:schemeClr val="bg1"/>
                </a:solidFill>
              </a:rPr>
              <a:t>Departamento Administrativo de la Función Pública. (Mayo 2005). </a:t>
            </a:r>
            <a:r>
              <a:rPr lang="es-CO" i="1" dirty="0" smtClean="0">
                <a:solidFill>
                  <a:schemeClr val="bg1"/>
                </a:solidFill>
              </a:rPr>
              <a:t>Guía </a:t>
            </a:r>
            <a:r>
              <a:rPr lang="es-CO" i="1" dirty="0">
                <a:solidFill>
                  <a:schemeClr val="bg1"/>
                </a:solidFill>
              </a:rPr>
              <a:t>para </a:t>
            </a:r>
            <a:r>
              <a:rPr lang="es-CO" i="1" dirty="0" smtClean="0">
                <a:solidFill>
                  <a:schemeClr val="bg1"/>
                </a:solidFill>
              </a:rPr>
              <a:t>la </a:t>
            </a:r>
            <a:r>
              <a:rPr lang="es-CO" i="1" dirty="0" smtClean="0">
                <a:solidFill>
                  <a:schemeClr val="bg1"/>
                </a:solidFill>
              </a:rPr>
              <a:t>Rendición </a:t>
            </a:r>
            <a:r>
              <a:rPr lang="es-CO" i="1" dirty="0">
                <a:solidFill>
                  <a:schemeClr val="bg1"/>
                </a:solidFill>
              </a:rPr>
              <a:t>de </a:t>
            </a:r>
            <a:r>
              <a:rPr lang="es-CO" i="1" dirty="0" smtClean="0">
                <a:solidFill>
                  <a:schemeClr val="bg1"/>
                </a:solidFill>
              </a:rPr>
              <a:t>Cuentas </a:t>
            </a:r>
            <a:r>
              <a:rPr lang="es-CO" i="1" dirty="0" smtClean="0">
                <a:solidFill>
                  <a:schemeClr val="bg1"/>
                </a:solidFill>
              </a:rPr>
              <a:t>de </a:t>
            </a:r>
            <a:r>
              <a:rPr lang="es-CO" i="1" dirty="0">
                <a:solidFill>
                  <a:schemeClr val="bg1"/>
                </a:solidFill>
              </a:rPr>
              <a:t>la </a:t>
            </a:r>
            <a:r>
              <a:rPr lang="es-CO" i="1" dirty="0" smtClean="0">
                <a:solidFill>
                  <a:schemeClr val="bg1"/>
                </a:solidFill>
              </a:rPr>
              <a:t>Administración Pública </a:t>
            </a:r>
            <a:r>
              <a:rPr lang="es-CO" i="1" dirty="0">
                <a:solidFill>
                  <a:schemeClr val="bg1"/>
                </a:solidFill>
              </a:rPr>
              <a:t>a la </a:t>
            </a:r>
            <a:r>
              <a:rPr lang="es-CO" i="1" dirty="0" smtClean="0">
                <a:solidFill>
                  <a:schemeClr val="bg1"/>
                </a:solidFill>
              </a:rPr>
              <a:t>Ciudadanía</a:t>
            </a:r>
            <a:r>
              <a:rPr lang="es-CO" dirty="0" smtClean="0">
                <a:solidFill>
                  <a:schemeClr val="bg1"/>
                </a:solidFill>
              </a:rPr>
              <a:t>. Bogotá D.C. Colombia: Imprenta Nacional.</a:t>
            </a:r>
          </a:p>
          <a:p>
            <a:pPr marL="342900" indent="-342900" algn="just">
              <a:spcAft>
                <a:spcPts val="600"/>
              </a:spcAft>
              <a:buAutoNum type="arabicPeriod"/>
            </a:pPr>
            <a:endParaRPr lang="es-CO" dirty="0" smtClean="0">
              <a:solidFill>
                <a:schemeClr val="bg1"/>
              </a:solidFill>
            </a:endParaRPr>
          </a:p>
          <a:p>
            <a:pPr marL="342900" indent="-342900" algn="just">
              <a:spcAft>
                <a:spcPts val="600"/>
              </a:spcAft>
              <a:buFontTx/>
              <a:buAutoNum type="arabicPeriod"/>
            </a:pPr>
            <a:r>
              <a:rPr lang="es-CO" dirty="0">
                <a:solidFill>
                  <a:schemeClr val="bg1"/>
                </a:solidFill>
              </a:rPr>
              <a:t>Departamento Administrativo de la Función </a:t>
            </a:r>
            <a:r>
              <a:rPr lang="es-CO" dirty="0" smtClean="0">
                <a:solidFill>
                  <a:schemeClr val="bg1"/>
                </a:solidFill>
              </a:rPr>
              <a:t>Pública, Contraloría General de la República. (Mayo 2009). </a:t>
            </a:r>
            <a:r>
              <a:rPr lang="es-CO" i="1" dirty="0" smtClean="0">
                <a:solidFill>
                  <a:schemeClr val="bg1"/>
                </a:solidFill>
              </a:rPr>
              <a:t>Audiencias Públicas en </a:t>
            </a:r>
            <a:r>
              <a:rPr lang="es-CO" i="1" dirty="0">
                <a:solidFill>
                  <a:schemeClr val="bg1"/>
                </a:solidFill>
              </a:rPr>
              <a:t>la Ruta de Rendición de Cuentas a la </a:t>
            </a:r>
            <a:r>
              <a:rPr lang="es-CO" i="1" dirty="0" smtClean="0">
                <a:solidFill>
                  <a:schemeClr val="bg1"/>
                </a:solidFill>
              </a:rPr>
              <a:t>Ciudadanía de </a:t>
            </a:r>
            <a:r>
              <a:rPr lang="es-CO" i="1" dirty="0">
                <a:solidFill>
                  <a:schemeClr val="bg1"/>
                </a:solidFill>
              </a:rPr>
              <a:t>la Administración Pública </a:t>
            </a:r>
            <a:r>
              <a:rPr lang="es-CO" i="1" dirty="0" smtClean="0">
                <a:solidFill>
                  <a:schemeClr val="bg1"/>
                </a:solidFill>
              </a:rPr>
              <a:t>Nacional</a:t>
            </a:r>
            <a:r>
              <a:rPr lang="es-CO" dirty="0">
                <a:solidFill>
                  <a:schemeClr val="bg1"/>
                </a:solidFill>
              </a:rPr>
              <a:t>. Bogotá D.C. Colombia: Imprenta Nacional</a:t>
            </a:r>
            <a:r>
              <a:rPr lang="es-CO" dirty="0" smtClean="0">
                <a:solidFill>
                  <a:schemeClr val="bg1"/>
                </a:solidFill>
              </a:rPr>
              <a:t>.</a:t>
            </a:r>
            <a:r>
              <a:rPr lang="es-CO" dirty="0">
                <a:solidFill>
                  <a:schemeClr val="bg1"/>
                </a:solidFill>
              </a:rPr>
              <a:t> </a:t>
            </a:r>
            <a:endParaRPr lang="es-CO" dirty="0" smtClean="0">
              <a:solidFill>
                <a:schemeClr val="bg1"/>
              </a:solidFill>
            </a:endParaRPr>
          </a:p>
          <a:p>
            <a:pPr marL="342900" indent="-342900" algn="just">
              <a:spcAft>
                <a:spcPts val="600"/>
              </a:spcAft>
              <a:buFontTx/>
              <a:buAutoNum type="arabicPeriod"/>
            </a:pPr>
            <a:endParaRPr lang="es-CO" dirty="0" smtClean="0">
              <a:solidFill>
                <a:schemeClr val="bg1"/>
              </a:solidFill>
            </a:endParaRPr>
          </a:p>
          <a:p>
            <a:pPr marL="342900" indent="-342900" algn="just">
              <a:spcAft>
                <a:spcPts val="600"/>
              </a:spcAft>
              <a:buFontTx/>
              <a:buAutoNum type="arabicPeriod"/>
            </a:pPr>
            <a:r>
              <a:rPr lang="es-CO" dirty="0" smtClean="0">
                <a:solidFill>
                  <a:schemeClr val="bg1"/>
                </a:solidFill>
              </a:rPr>
              <a:t>Presidencia </a:t>
            </a:r>
            <a:r>
              <a:rPr lang="es-CO" dirty="0">
                <a:solidFill>
                  <a:schemeClr val="bg1"/>
                </a:solidFill>
              </a:rPr>
              <a:t>de la República - Secretaría de Transparencia, Departamento Administrativo de la Función Pública, Departamento Nacional de Planeación. (2014) </a:t>
            </a:r>
            <a:r>
              <a:rPr lang="es-CO" i="1" dirty="0">
                <a:solidFill>
                  <a:schemeClr val="bg1"/>
                </a:solidFill>
              </a:rPr>
              <a:t>Manual </a:t>
            </a:r>
            <a:r>
              <a:rPr lang="es-CO" i="1" dirty="0" smtClean="0">
                <a:solidFill>
                  <a:schemeClr val="bg1"/>
                </a:solidFill>
              </a:rPr>
              <a:t>Único de Rendición de Cuentas</a:t>
            </a:r>
            <a:r>
              <a:rPr lang="es-CO" i="1" dirty="0">
                <a:solidFill>
                  <a:schemeClr val="bg1"/>
                </a:solidFill>
              </a:rPr>
              <a:t>. </a:t>
            </a:r>
            <a:r>
              <a:rPr lang="es-CO" dirty="0">
                <a:solidFill>
                  <a:schemeClr val="bg1"/>
                </a:solidFill>
              </a:rPr>
              <a:t>Bogotá D.C. Colombia: Imprenta Nacional</a:t>
            </a:r>
            <a:r>
              <a:rPr lang="es-CO" dirty="0" smtClean="0">
                <a:solidFill>
                  <a:schemeClr val="bg1"/>
                </a:solidFill>
              </a:rPr>
              <a:t>.</a:t>
            </a:r>
            <a:endParaRPr lang="es-CO" dirty="0">
              <a:solidFill>
                <a:schemeClr val="bg1"/>
              </a:solidFill>
            </a:endParaRPr>
          </a:p>
        </p:txBody>
      </p:sp>
    </p:spTree>
    <p:extLst>
      <p:ext uri="{BB962C8B-B14F-4D97-AF65-F5344CB8AC3E}">
        <p14:creationId xmlns:p14="http://schemas.microsoft.com/office/powerpoint/2010/main" val="24737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798277" y="1886385"/>
            <a:ext cx="3618062" cy="3410437"/>
          </a:xfrm>
          <a:prstGeom prst="rect">
            <a:avLst/>
          </a:prstGeom>
        </p:spPr>
      </p:pic>
      <p:sp>
        <p:nvSpPr>
          <p:cNvPr id="2" name="CuadroTexto 1"/>
          <p:cNvSpPr txBox="1"/>
          <p:nvPr/>
        </p:nvSpPr>
        <p:spPr>
          <a:xfrm>
            <a:off x="7818273" y="5480150"/>
            <a:ext cx="2988540" cy="369332"/>
          </a:xfrm>
          <a:prstGeom prst="rect">
            <a:avLst/>
          </a:prstGeom>
          <a:noFill/>
        </p:spPr>
        <p:txBody>
          <a:bodyPr wrap="square" rtlCol="0">
            <a:spAutoFit/>
          </a:bodyPr>
          <a:lstStyle/>
          <a:p>
            <a:r>
              <a:rPr lang="es-CO" dirty="0" smtClean="0">
                <a:solidFill>
                  <a:schemeClr val="bg1"/>
                </a:solidFill>
              </a:rPr>
              <a:t>Gracias por su atención.</a:t>
            </a:r>
            <a:endParaRPr lang="es-CO" dirty="0">
              <a:solidFill>
                <a:schemeClr val="bg1"/>
              </a:solidFill>
            </a:endParaRPr>
          </a:p>
        </p:txBody>
      </p:sp>
    </p:spTree>
    <p:extLst>
      <p:ext uri="{BB962C8B-B14F-4D97-AF65-F5344CB8AC3E}">
        <p14:creationId xmlns:p14="http://schemas.microsoft.com/office/powerpoint/2010/main" val="9386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1060704"/>
            <a:ext cx="8833104" cy="1834896"/>
          </a:xfrm>
        </p:spPr>
        <p:txBody>
          <a:bodyPr>
            <a:noAutofit/>
          </a:bodyPr>
          <a:lstStyle/>
          <a:p>
            <a:pPr algn="ctr"/>
            <a:r>
              <a:rPr lang="es-CO" sz="2800" b="1" dirty="0" smtClean="0"/>
              <a:t>RENDICIÓN DE CUENTAS (RdeC)</a:t>
            </a:r>
            <a:br>
              <a:rPr lang="es-CO" sz="2800" b="1" dirty="0" smtClean="0"/>
            </a:br>
            <a:r>
              <a:rPr lang="es-CO" sz="2800" dirty="0" smtClean="0"/>
              <a:t>definición</a:t>
            </a:r>
            <a:br>
              <a:rPr lang="es-CO" sz="2800" dirty="0" smtClean="0"/>
            </a:br>
            <a:r>
              <a:rPr lang="es-CO" sz="2800" dirty="0" smtClean="0"/>
              <a:t>(</a:t>
            </a:r>
            <a:r>
              <a:rPr lang="es-CO" sz="2800" dirty="0"/>
              <a:t>Conpes 3654 de 2010</a:t>
            </a:r>
            <a:r>
              <a:rPr lang="es-CO" sz="2800" dirty="0" smtClean="0"/>
              <a:t>)</a:t>
            </a:r>
            <a:endParaRPr lang="es-CO" sz="2800" dirty="0"/>
          </a:p>
        </p:txBody>
      </p:sp>
      <p:sp>
        <p:nvSpPr>
          <p:cNvPr id="4" name="Marcador de texto 3"/>
          <p:cNvSpPr>
            <a:spLocks noGrp="1"/>
          </p:cNvSpPr>
          <p:nvPr>
            <p:ph type="body" sz="half" idx="2"/>
          </p:nvPr>
        </p:nvSpPr>
        <p:spPr>
          <a:xfrm>
            <a:off x="1055077" y="3547872"/>
            <a:ext cx="10093570" cy="2478024"/>
          </a:xfrm>
        </p:spPr>
        <p:txBody>
          <a:bodyPr>
            <a:noAutofit/>
          </a:bodyPr>
          <a:lstStyle/>
          <a:p>
            <a:pPr algn="just"/>
            <a:r>
              <a:rPr lang="es-CO" sz="2400" dirty="0"/>
              <a:t>“En su acepción general la rendición de cuentas es la obligación de un actor de informar y explicar sus acciones a otro(s) que tiene el derecho de exigirla, debido a la presencia de una relación de poder, y la posibilidad de imponer algún tipo de sanción por un comportamiento inadecuado o de premiar un comportamiento destacado</a:t>
            </a:r>
            <a:r>
              <a:rPr lang="es-CO" sz="2400" dirty="0" smtClean="0"/>
              <a:t>.(…)”</a:t>
            </a:r>
            <a:endParaRPr lang="es-CO" sz="2400" dirty="0"/>
          </a:p>
        </p:txBody>
      </p:sp>
    </p:spTree>
    <p:extLst>
      <p:ext uri="{BB962C8B-B14F-4D97-AF65-F5344CB8AC3E}">
        <p14:creationId xmlns:p14="http://schemas.microsoft.com/office/powerpoint/2010/main" val="24154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1060704"/>
            <a:ext cx="9827894" cy="1834896"/>
          </a:xfrm>
        </p:spPr>
        <p:txBody>
          <a:bodyPr>
            <a:noAutofit/>
          </a:bodyPr>
          <a:lstStyle/>
          <a:p>
            <a:pPr algn="ctr"/>
            <a:r>
              <a:rPr lang="es-CO" sz="2800" b="1" dirty="0" smtClean="0"/>
              <a:t>RENDICIÓN DE CUENTAS (RdeC)</a:t>
            </a:r>
            <a:br>
              <a:rPr lang="es-CO" sz="2800" b="1" dirty="0" smtClean="0"/>
            </a:br>
            <a:r>
              <a:rPr lang="es-CO" sz="2800" dirty="0" smtClean="0"/>
              <a:t>definición</a:t>
            </a:r>
            <a:br>
              <a:rPr lang="es-CO" sz="2800" dirty="0" smtClean="0"/>
            </a:br>
            <a:r>
              <a:rPr lang="es-CO" sz="2800" dirty="0" smtClean="0"/>
              <a:t>(</a:t>
            </a:r>
            <a:r>
              <a:rPr lang="es-CO" sz="2000" dirty="0" smtClean="0"/>
              <a:t>Ruta de Rendición de Cuentas a la ciudadanía. CGR- DAFP)</a:t>
            </a:r>
            <a:endParaRPr lang="es-CO" sz="2000" dirty="0"/>
          </a:p>
        </p:txBody>
      </p:sp>
      <p:sp>
        <p:nvSpPr>
          <p:cNvPr id="4" name="Marcador de texto 3"/>
          <p:cNvSpPr>
            <a:spLocks noGrp="1"/>
          </p:cNvSpPr>
          <p:nvPr>
            <p:ph type="body" sz="half" idx="2"/>
          </p:nvPr>
        </p:nvSpPr>
        <p:spPr>
          <a:xfrm>
            <a:off x="1055077" y="3376246"/>
            <a:ext cx="10093570" cy="3034602"/>
          </a:xfrm>
        </p:spPr>
        <p:txBody>
          <a:bodyPr>
            <a:noAutofit/>
          </a:bodyPr>
          <a:lstStyle/>
          <a:p>
            <a:pPr algn="just"/>
            <a:r>
              <a:rPr lang="es-CO" sz="2400" dirty="0"/>
              <a:t>“La rendición de cuentas a la ciudadanía es el deber </a:t>
            </a:r>
            <a:r>
              <a:rPr lang="es-CO" sz="2400" dirty="0" smtClean="0"/>
              <a:t>que tienen </a:t>
            </a:r>
            <a:r>
              <a:rPr lang="es-CO" sz="2400" dirty="0"/>
              <a:t>las autoridades de la administración pública </a:t>
            </a:r>
            <a:r>
              <a:rPr lang="es-CO" sz="2400" dirty="0" smtClean="0"/>
              <a:t>de responder </a:t>
            </a:r>
            <a:r>
              <a:rPr lang="es-CO" sz="2400" dirty="0"/>
              <a:t>públicamente, ante las </a:t>
            </a:r>
            <a:r>
              <a:rPr lang="es-CO" sz="2400" dirty="0" smtClean="0"/>
              <a:t>exigencias </a:t>
            </a:r>
            <a:r>
              <a:rPr lang="es-CO" sz="2400" dirty="0"/>
              <a:t>que haga </a:t>
            </a:r>
            <a:r>
              <a:rPr lang="es-CO" sz="2400" dirty="0" smtClean="0"/>
              <a:t>la ciudadanía</a:t>
            </a:r>
            <a:r>
              <a:rPr lang="es-CO" sz="2400" dirty="0"/>
              <a:t>, por el manejo de los recursos, las decisiones </a:t>
            </a:r>
            <a:r>
              <a:rPr lang="es-CO" sz="2400" dirty="0" smtClean="0"/>
              <a:t>y la </a:t>
            </a:r>
            <a:r>
              <a:rPr lang="es-CO" sz="2400" dirty="0"/>
              <a:t>gestión realizada en ejercicio del poder que les ha </a:t>
            </a:r>
            <a:r>
              <a:rPr lang="es-CO" sz="2400" dirty="0" smtClean="0"/>
              <a:t>sido delegado.(…)”</a:t>
            </a:r>
            <a:endParaRPr lang="es-CO" sz="2400" dirty="0"/>
          </a:p>
        </p:txBody>
      </p:sp>
    </p:spTree>
    <p:extLst>
      <p:ext uri="{BB962C8B-B14F-4D97-AF65-F5344CB8AC3E}">
        <p14:creationId xmlns:p14="http://schemas.microsoft.com/office/powerpoint/2010/main" val="365235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4211" y="1069836"/>
            <a:ext cx="9882877" cy="597574"/>
          </a:xfrm>
        </p:spPr>
        <p:txBody>
          <a:bodyPr/>
          <a:lstStyle/>
          <a:p>
            <a:r>
              <a:rPr lang="es-CO" sz="2700" b="1" dirty="0"/>
              <a:t>Objetivo de la RdeC</a:t>
            </a:r>
            <a:endParaRPr lang="es-CO" sz="2700" b="1" dirty="0">
              <a:solidFill>
                <a:schemeClr val="accent5">
                  <a:lumMod val="75000"/>
                </a:schemeClr>
              </a:solidFill>
            </a:endParaRPr>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8296" y="2033726"/>
            <a:ext cx="5025728" cy="3702006"/>
          </a:xfrm>
        </p:spPr>
      </p:pic>
      <p:sp>
        <p:nvSpPr>
          <p:cNvPr id="4" name="Marcador de texto 3"/>
          <p:cNvSpPr>
            <a:spLocks noGrp="1"/>
          </p:cNvSpPr>
          <p:nvPr>
            <p:ph type="body" sz="half" idx="2"/>
          </p:nvPr>
        </p:nvSpPr>
        <p:spPr>
          <a:xfrm>
            <a:off x="840299" y="2236926"/>
            <a:ext cx="3412945" cy="3109774"/>
          </a:xfrm>
        </p:spPr>
        <p:txBody>
          <a:bodyPr>
            <a:noAutofit/>
          </a:bodyPr>
          <a:lstStyle/>
          <a:p>
            <a:pPr algn="just"/>
            <a:r>
              <a:rPr lang="es-CO" sz="1800" dirty="0"/>
              <a:t>Dar a conocer a la ciudadanía los resultados de la gestión </a:t>
            </a:r>
            <a:r>
              <a:rPr lang="es-CO" sz="1800" dirty="0" smtClean="0"/>
              <a:t>realizada por </a:t>
            </a:r>
            <a:r>
              <a:rPr lang="es-CO" sz="1800" dirty="0"/>
              <a:t>la </a:t>
            </a:r>
            <a:r>
              <a:rPr lang="es-CO" sz="1800" dirty="0" smtClean="0"/>
              <a:t>Corporación.</a:t>
            </a:r>
          </a:p>
          <a:p>
            <a:pPr algn="just"/>
            <a:r>
              <a:rPr lang="es-CO" sz="1800" dirty="0" smtClean="0"/>
              <a:t>Generar actividades que promuevan el dialogo directo y permitan mayor </a:t>
            </a:r>
            <a:r>
              <a:rPr lang="es-CO" sz="1800" dirty="0"/>
              <a:t>participación de la ciudadanía en la labor legislativa. </a:t>
            </a:r>
          </a:p>
        </p:txBody>
      </p:sp>
    </p:spTree>
    <p:extLst>
      <p:ext uri="{BB962C8B-B14F-4D97-AF65-F5344CB8AC3E}">
        <p14:creationId xmlns:p14="http://schemas.microsoft.com/office/powerpoint/2010/main" val="95629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3908" y="1143000"/>
            <a:ext cx="3860259" cy="806380"/>
          </a:xfrm>
        </p:spPr>
        <p:txBody>
          <a:bodyPr>
            <a:normAutofit/>
          </a:bodyPr>
          <a:lstStyle/>
          <a:p>
            <a:pPr algn="just"/>
            <a:r>
              <a:rPr lang="es-CO" sz="2000" b="1" dirty="0"/>
              <a:t>Proceso de Rde</a:t>
            </a:r>
            <a:r>
              <a:rPr lang="es-CO" sz="2000" b="1" dirty="0">
                <a:solidFill>
                  <a:schemeClr val="bg1"/>
                </a:solidFill>
              </a:rPr>
              <a:t>C en la Cámara de Representantes </a:t>
            </a:r>
          </a:p>
        </p:txBody>
      </p:sp>
      <p:sp>
        <p:nvSpPr>
          <p:cNvPr id="7" name="Marcador de texto 3"/>
          <p:cNvSpPr>
            <a:spLocks noGrp="1"/>
          </p:cNvSpPr>
          <p:nvPr>
            <p:ph type="body" sz="half" idx="2"/>
          </p:nvPr>
        </p:nvSpPr>
        <p:spPr>
          <a:xfrm>
            <a:off x="1154955" y="2180491"/>
            <a:ext cx="3859212" cy="3878339"/>
          </a:xfrm>
        </p:spPr>
        <p:txBody>
          <a:bodyPr>
            <a:noAutofit/>
          </a:bodyPr>
          <a:lstStyle/>
          <a:p>
            <a:pPr algn="just"/>
            <a:r>
              <a:rPr lang="es-CO" sz="1600" cap="none" dirty="0">
                <a:solidFill>
                  <a:schemeClr val="bg2"/>
                </a:solidFill>
              </a:rPr>
              <a:t>Fue aprobado el veintiocho (28) de junio de 2016 por el Comité Coordinador  de Control </a:t>
            </a:r>
            <a:r>
              <a:rPr lang="es-CO" sz="1600" dirty="0">
                <a:solidFill>
                  <a:schemeClr val="bg2"/>
                </a:solidFill>
              </a:rPr>
              <a:t>I</a:t>
            </a:r>
            <a:r>
              <a:rPr lang="es-CO" sz="1600" cap="none" dirty="0">
                <a:solidFill>
                  <a:schemeClr val="bg2"/>
                </a:solidFill>
              </a:rPr>
              <a:t>nterno, con el fin implementar actividades que permitan dar a conocer los resultados de la gestión anual </a:t>
            </a:r>
            <a:r>
              <a:rPr lang="es-CO" sz="1600" dirty="0">
                <a:solidFill>
                  <a:schemeClr val="bg2"/>
                </a:solidFill>
              </a:rPr>
              <a:t>LEGISLATIVA Y ADMINISTRATIVA de </a:t>
            </a:r>
            <a:r>
              <a:rPr lang="es-CO" sz="1600" cap="none" dirty="0">
                <a:solidFill>
                  <a:schemeClr val="bg2"/>
                </a:solidFill>
              </a:rPr>
              <a:t>la </a:t>
            </a:r>
            <a:r>
              <a:rPr lang="es-CO" sz="1600" cap="none" dirty="0" smtClean="0">
                <a:solidFill>
                  <a:schemeClr val="bg2"/>
                </a:solidFill>
              </a:rPr>
              <a:t>Corporación.</a:t>
            </a:r>
            <a:endParaRPr lang="es-CO" sz="1600" cap="none" dirty="0">
              <a:solidFill>
                <a:schemeClr val="bg2"/>
              </a:solidFill>
            </a:endParaRPr>
          </a:p>
          <a:p>
            <a:pPr algn="just">
              <a:spcBef>
                <a:spcPts val="0"/>
              </a:spcBef>
            </a:pPr>
            <a:r>
              <a:rPr lang="es-CO" sz="1600" cap="none" dirty="0">
                <a:solidFill>
                  <a:schemeClr val="bg2"/>
                </a:solidFill>
              </a:rPr>
              <a:t> </a:t>
            </a:r>
          </a:p>
          <a:p>
            <a:pPr algn="just">
              <a:spcBef>
                <a:spcPts val="0"/>
              </a:spcBef>
            </a:pPr>
            <a:r>
              <a:rPr lang="es-CO" sz="1600" cap="none" dirty="0">
                <a:solidFill>
                  <a:schemeClr val="bg2"/>
                </a:solidFill>
              </a:rPr>
              <a:t>La ejecución  de este proceso se lleva a cabo con el apoyo y asistencia de todos los líderes de los procesos legislativos y administrativos y de los funcionarios de la Corporación.</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2728" y="1546190"/>
            <a:ext cx="2418096" cy="1610824"/>
          </a:xfrm>
          <a:prstGeom prst="rect">
            <a:avLst/>
          </a:prstGeom>
        </p:spPr>
      </p:pic>
      <p:pic>
        <p:nvPicPr>
          <p:cNvPr id="5" name="Imagen 4"/>
          <p:cNvPicPr>
            <a:picLocks noChangeAspect="1"/>
          </p:cNvPicPr>
          <p:nvPr/>
        </p:nvPicPr>
        <p:blipFill>
          <a:blip r:embed="rId3"/>
          <a:stretch>
            <a:fillRect/>
          </a:stretch>
        </p:blipFill>
        <p:spPr>
          <a:xfrm>
            <a:off x="9365179" y="3912039"/>
            <a:ext cx="1725645" cy="2418097"/>
          </a:xfrm>
          <a:prstGeom prst="rect">
            <a:avLst/>
          </a:prstGeom>
        </p:spPr>
      </p:pic>
      <p:pic>
        <p:nvPicPr>
          <p:cNvPr id="10" name="Imagen 9"/>
          <p:cNvPicPr>
            <a:picLocks noChangeAspect="1"/>
          </p:cNvPicPr>
          <p:nvPr/>
        </p:nvPicPr>
        <p:blipFill>
          <a:blip r:embed="rId4"/>
          <a:stretch>
            <a:fillRect/>
          </a:stretch>
        </p:blipFill>
        <p:spPr>
          <a:xfrm>
            <a:off x="6712899" y="1142553"/>
            <a:ext cx="1610823" cy="2418097"/>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984" y="4315675"/>
            <a:ext cx="2418096" cy="1610824"/>
          </a:xfrm>
          <a:prstGeom prst="rect">
            <a:avLst/>
          </a:prstGeom>
        </p:spPr>
      </p:pic>
    </p:spTree>
    <p:extLst>
      <p:ext uri="{BB962C8B-B14F-4D97-AF65-F5344CB8AC3E}">
        <p14:creationId xmlns:p14="http://schemas.microsoft.com/office/powerpoint/2010/main" val="22974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sz="2800" b="1" dirty="0"/>
              <a:t>Normograma</a:t>
            </a:r>
            <a:br>
              <a:rPr lang="es-CO" sz="2800" b="1" dirty="0"/>
            </a:br>
            <a:r>
              <a:rPr lang="es-CO" sz="2800" b="1" dirty="0"/>
              <a:t>Proceso De Rendición De Cuentas</a:t>
            </a:r>
          </a:p>
        </p:txBody>
      </p:sp>
      <p:sp>
        <p:nvSpPr>
          <p:cNvPr id="10" name="Rectangle 1"/>
          <p:cNvSpPr>
            <a:spLocks noChangeArrowheads="1"/>
          </p:cNvSpPr>
          <p:nvPr/>
        </p:nvSpPr>
        <p:spPr bwMode="auto">
          <a:xfrm>
            <a:off x="2093402" y="29195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s-CO" altLang="es-CO"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12" name="Rectangle 2"/>
          <p:cNvSpPr>
            <a:spLocks noChangeArrowheads="1"/>
          </p:cNvSpPr>
          <p:nvPr/>
        </p:nvSpPr>
        <p:spPr bwMode="auto">
          <a:xfrm>
            <a:off x="1747378" y="36820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s-CO" altLang="es-CO"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506386205"/>
              </p:ext>
            </p:extLst>
          </p:nvPr>
        </p:nvGraphicFramePr>
        <p:xfrm>
          <a:off x="543466" y="2410423"/>
          <a:ext cx="11128074" cy="3937115"/>
        </p:xfrm>
        <a:graphic>
          <a:graphicData uri="http://schemas.openxmlformats.org/drawingml/2006/table">
            <a:tbl>
              <a:tblPr firstRow="1" firstCol="1" bandRow="1">
                <a:tableStyleId>{5C22544A-7EE6-4342-B048-85BDC9FD1C3A}</a:tableStyleId>
              </a:tblPr>
              <a:tblGrid>
                <a:gridCol w="379560">
                  <a:extLst>
                    <a:ext uri="{9D8B030D-6E8A-4147-A177-3AD203B41FA5}">
                      <a16:colId xmlns:a16="http://schemas.microsoft.com/office/drawing/2014/main" val="3042139034"/>
                    </a:ext>
                  </a:extLst>
                </a:gridCol>
                <a:gridCol w="603850">
                  <a:extLst>
                    <a:ext uri="{9D8B030D-6E8A-4147-A177-3AD203B41FA5}">
                      <a16:colId xmlns:a16="http://schemas.microsoft.com/office/drawing/2014/main" val="1581286168"/>
                    </a:ext>
                  </a:extLst>
                </a:gridCol>
                <a:gridCol w="534838">
                  <a:extLst>
                    <a:ext uri="{9D8B030D-6E8A-4147-A177-3AD203B41FA5}">
                      <a16:colId xmlns:a16="http://schemas.microsoft.com/office/drawing/2014/main" val="3872645441"/>
                    </a:ext>
                  </a:extLst>
                </a:gridCol>
                <a:gridCol w="362309">
                  <a:extLst>
                    <a:ext uri="{9D8B030D-6E8A-4147-A177-3AD203B41FA5}">
                      <a16:colId xmlns:a16="http://schemas.microsoft.com/office/drawing/2014/main" val="3793965284"/>
                    </a:ext>
                  </a:extLst>
                </a:gridCol>
                <a:gridCol w="802257">
                  <a:extLst>
                    <a:ext uri="{9D8B030D-6E8A-4147-A177-3AD203B41FA5}">
                      <a16:colId xmlns:a16="http://schemas.microsoft.com/office/drawing/2014/main" val="204154024"/>
                    </a:ext>
                  </a:extLst>
                </a:gridCol>
                <a:gridCol w="8445260">
                  <a:extLst>
                    <a:ext uri="{9D8B030D-6E8A-4147-A177-3AD203B41FA5}">
                      <a16:colId xmlns:a16="http://schemas.microsoft.com/office/drawing/2014/main" val="2317784584"/>
                    </a:ext>
                  </a:extLst>
                </a:gridCol>
              </a:tblGrid>
              <a:tr h="0">
                <a:tc>
                  <a:txBody>
                    <a:bodyPr/>
                    <a:lstStyle/>
                    <a:p>
                      <a:pPr algn="ctr">
                        <a:lnSpc>
                          <a:spcPct val="106000"/>
                        </a:lnSpc>
                        <a:spcAft>
                          <a:spcPts val="0"/>
                        </a:spcAft>
                      </a:pPr>
                      <a:r>
                        <a:rPr lang="es-CO" sz="1000" kern="1200" dirty="0">
                          <a:effectLst/>
                        </a:rPr>
                        <a:t>Ítem</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tc>
                  <a:txBody>
                    <a:bodyPr/>
                    <a:lstStyle/>
                    <a:p>
                      <a:pPr algn="ctr">
                        <a:lnSpc>
                          <a:spcPct val="106000"/>
                        </a:lnSpc>
                        <a:spcAft>
                          <a:spcPts val="0"/>
                        </a:spcAft>
                      </a:pPr>
                      <a:r>
                        <a:rPr lang="es-CO" sz="1000" kern="1200" dirty="0">
                          <a:effectLst/>
                        </a:rPr>
                        <a:t>Norma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tc>
                  <a:txBody>
                    <a:bodyPr/>
                    <a:lstStyle/>
                    <a:p>
                      <a:pPr algn="ctr">
                        <a:lnSpc>
                          <a:spcPct val="106000"/>
                        </a:lnSpc>
                        <a:spcAft>
                          <a:spcPts val="0"/>
                        </a:spcAft>
                      </a:pPr>
                      <a:r>
                        <a:rPr lang="es-CO" sz="1000" kern="1200" dirty="0">
                          <a:effectLst/>
                        </a:rPr>
                        <a:t>No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tc>
                  <a:txBody>
                    <a:bodyPr/>
                    <a:lstStyle/>
                    <a:p>
                      <a:pPr algn="ctr">
                        <a:lnSpc>
                          <a:spcPct val="106000"/>
                        </a:lnSpc>
                        <a:spcAft>
                          <a:spcPts val="0"/>
                        </a:spcAft>
                      </a:pPr>
                      <a:r>
                        <a:rPr lang="es-CO" sz="1000" kern="1200" dirty="0">
                          <a:effectLst/>
                        </a:rPr>
                        <a:t>Año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tc>
                  <a:txBody>
                    <a:bodyPr/>
                    <a:lstStyle/>
                    <a:p>
                      <a:pPr algn="ctr">
                        <a:lnSpc>
                          <a:spcPct val="106000"/>
                        </a:lnSpc>
                        <a:spcAft>
                          <a:spcPts val="0"/>
                        </a:spcAft>
                      </a:pPr>
                      <a:r>
                        <a:rPr lang="es-CO" sz="1000" kern="1200" dirty="0">
                          <a:effectLst/>
                        </a:rPr>
                        <a:t>Artículo (s)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tc>
                  <a:txBody>
                    <a:bodyPr/>
                    <a:lstStyle/>
                    <a:p>
                      <a:pPr algn="ctr">
                        <a:lnSpc>
                          <a:spcPct val="106000"/>
                        </a:lnSpc>
                        <a:spcAft>
                          <a:spcPts val="0"/>
                        </a:spcAft>
                      </a:pPr>
                      <a:r>
                        <a:rPr lang="es-CO" sz="1000" kern="1200" dirty="0">
                          <a:effectLst/>
                        </a:rPr>
                        <a:t>Tema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tc>
                <a:extLst>
                  <a:ext uri="{0D108BD9-81ED-4DB2-BD59-A6C34878D82A}">
                    <a16:rowId xmlns:a16="http://schemas.microsoft.com/office/drawing/2014/main" val="2769666288"/>
                  </a:ext>
                </a:extLst>
              </a:tr>
              <a:tr h="1950985">
                <a:tc>
                  <a:txBody>
                    <a:bodyPr/>
                    <a:lstStyle/>
                    <a:p>
                      <a:pPr algn="ctr">
                        <a:lnSpc>
                          <a:spcPct val="106000"/>
                        </a:lnSpc>
                        <a:spcAft>
                          <a:spcPts val="0"/>
                        </a:spcAft>
                      </a:pPr>
                      <a:r>
                        <a:rPr lang="es-CO" sz="1000" kern="1200" dirty="0">
                          <a:effectLst/>
                        </a:rPr>
                        <a: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 Constitución Política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nSpc>
                          <a:spcPct val="107000"/>
                        </a:lnSpc>
                      </a:pPr>
                      <a:endParaRPr lang="es-CO" sz="1000" dirty="0">
                        <a:effectLst/>
                        <a:latin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1991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1°, 2°, 3°, 23°, 40°, 74°, 133° y 209°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1° Colombia es un Estado Social de derecho (…) participativo. (…)                                </a:t>
                      </a:r>
                    </a:p>
                    <a:p>
                      <a:pPr algn="just">
                        <a:lnSpc>
                          <a:spcPct val="106000"/>
                        </a:lnSpc>
                        <a:spcAft>
                          <a:spcPts val="0"/>
                        </a:spcAft>
                      </a:pPr>
                      <a:r>
                        <a:rPr lang="es-CO" sz="1000" kern="1200" dirty="0">
                          <a:effectLst/>
                        </a:rPr>
                        <a:t>2° Fines esenciales del Estado (…) facilitar la participación de todos en las decisiones que los afectan y en la vida económica.</a:t>
                      </a:r>
                      <a:endParaRPr lang="es-CO" sz="1000" dirty="0">
                        <a:effectLst/>
                      </a:endParaRPr>
                    </a:p>
                    <a:p>
                      <a:pPr algn="just">
                        <a:lnSpc>
                          <a:spcPct val="106000"/>
                        </a:lnSpc>
                        <a:spcAft>
                          <a:spcPts val="0"/>
                        </a:spcAft>
                      </a:pPr>
                      <a:r>
                        <a:rPr lang="es-CO" sz="1000" kern="1200" dirty="0">
                          <a:effectLst/>
                        </a:rPr>
                        <a:t>3° La soberanía reside exclusivamente en el pueblo, del cual emana el poder público. (…)</a:t>
                      </a:r>
                      <a:endParaRPr lang="es-CO" sz="1000" dirty="0">
                        <a:effectLst/>
                      </a:endParaRPr>
                    </a:p>
                    <a:p>
                      <a:pPr algn="just">
                        <a:lnSpc>
                          <a:spcPct val="106000"/>
                        </a:lnSpc>
                        <a:spcAft>
                          <a:spcPts val="0"/>
                        </a:spcAft>
                      </a:pPr>
                      <a:r>
                        <a:rPr lang="es-CO" sz="1000" kern="1200" dirty="0">
                          <a:effectLst/>
                        </a:rPr>
                        <a:t>23° Peticiones respetuosas. (…)</a:t>
                      </a:r>
                      <a:endParaRPr lang="es-CO" sz="1000" dirty="0">
                        <a:effectLst/>
                      </a:endParaRPr>
                    </a:p>
                    <a:p>
                      <a:pPr algn="just">
                        <a:lnSpc>
                          <a:spcPct val="106000"/>
                        </a:lnSpc>
                        <a:spcAft>
                          <a:spcPts val="0"/>
                        </a:spcAft>
                      </a:pPr>
                      <a:r>
                        <a:rPr lang="es-CO" sz="1000" kern="1200" dirty="0">
                          <a:effectLst/>
                        </a:rPr>
                        <a:t>40° Todo ciudadano tiene derecho a participar en la conformación, ejercicio y control del poder político. (…)</a:t>
                      </a:r>
                      <a:endParaRPr lang="es-CO" sz="1000" dirty="0">
                        <a:effectLst/>
                      </a:endParaRPr>
                    </a:p>
                    <a:p>
                      <a:pPr algn="just">
                        <a:lnSpc>
                          <a:spcPct val="106000"/>
                        </a:lnSpc>
                        <a:spcAft>
                          <a:spcPts val="0"/>
                        </a:spcAft>
                      </a:pPr>
                      <a:r>
                        <a:rPr lang="es-CO" sz="1000" kern="1200" dirty="0">
                          <a:effectLst/>
                        </a:rPr>
                        <a:t>74° Todas personas tienen derecho acceder a los documentos públicos salvo los casos que establezca la Ley. (…)</a:t>
                      </a:r>
                      <a:endParaRPr lang="es-CO" sz="1000" dirty="0">
                        <a:effectLst/>
                      </a:endParaRPr>
                    </a:p>
                    <a:p>
                      <a:pPr algn="just">
                        <a:lnSpc>
                          <a:spcPct val="106000"/>
                        </a:lnSpc>
                        <a:spcAft>
                          <a:spcPts val="0"/>
                        </a:spcAft>
                      </a:pPr>
                      <a:r>
                        <a:rPr lang="es-CO" sz="1000" kern="1200" dirty="0">
                          <a:effectLst/>
                        </a:rPr>
                        <a:t>133° Los miembros de cuerpos colegiados de elección directa representan al pueblo, y deberán actuar consultando la justicia y el bien común. El voto de sus miembros será nominal y público, excepto en los casos que determine la ley.</a:t>
                      </a:r>
                      <a:endParaRPr lang="es-CO" sz="1000" dirty="0">
                        <a:effectLst/>
                      </a:endParaRPr>
                    </a:p>
                    <a:p>
                      <a:pPr algn="just">
                        <a:lnSpc>
                          <a:spcPct val="106000"/>
                        </a:lnSpc>
                        <a:spcAft>
                          <a:spcPts val="0"/>
                        </a:spcAft>
                      </a:pPr>
                      <a:r>
                        <a:rPr lang="es-CO" sz="1000" kern="1200" dirty="0">
                          <a:effectLst/>
                        </a:rPr>
                        <a:t>El elegido es responsable políticamente ante la sociedad y frente a sus electores del cumplimiento de las obligaciones propias de su investidura.</a:t>
                      </a:r>
                      <a:endParaRPr lang="es-CO" sz="1000" dirty="0">
                        <a:effectLst/>
                      </a:endParaRPr>
                    </a:p>
                    <a:p>
                      <a:pPr algn="just">
                        <a:lnSpc>
                          <a:spcPct val="106000"/>
                        </a:lnSpc>
                        <a:spcAft>
                          <a:spcPts val="0"/>
                        </a:spcAft>
                      </a:pPr>
                      <a:r>
                        <a:rPr lang="es-CO" sz="1000" kern="1200" dirty="0">
                          <a:effectLst/>
                        </a:rPr>
                        <a:t>209° la función administrativa está al servicio de los intereses generales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2523374532"/>
                  </a:ext>
                </a:extLst>
              </a:tr>
              <a:tr h="131654">
                <a:tc>
                  <a:txBody>
                    <a:bodyPr/>
                    <a:lstStyle/>
                    <a:p>
                      <a:pPr algn="ctr">
                        <a:lnSpc>
                          <a:spcPct val="106000"/>
                        </a:lnSpc>
                        <a:spcAft>
                          <a:spcPts val="0"/>
                        </a:spcAft>
                      </a:pPr>
                      <a:r>
                        <a:rPr lang="es-CO" sz="1000" kern="1200" dirty="0">
                          <a:effectLst/>
                        </a:rPr>
                        <a:t>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Conpes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3654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2010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Política de RdeC</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1419169521"/>
                  </a:ext>
                </a:extLst>
              </a:tr>
              <a:tr h="175336">
                <a:tc>
                  <a:txBody>
                    <a:bodyPr/>
                    <a:lstStyle/>
                    <a:p>
                      <a:pPr algn="ctr">
                        <a:lnSpc>
                          <a:spcPct val="106000"/>
                        </a:lnSpc>
                        <a:spcAft>
                          <a:spcPts val="0"/>
                        </a:spcAft>
                      </a:pPr>
                      <a:r>
                        <a:rPr lang="es-CO" sz="1000" kern="1200" dirty="0">
                          <a:effectLst/>
                        </a:rPr>
                        <a:t>3</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Ley</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152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1994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Por la cual se establece la Ley Orgánica del Plan de Desarrollo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519981837"/>
                  </a:ext>
                </a:extLst>
              </a:tr>
              <a:tr h="622114">
                <a:tc>
                  <a:txBody>
                    <a:bodyPr/>
                    <a:lstStyle/>
                    <a:p>
                      <a:pPr algn="ctr">
                        <a:lnSpc>
                          <a:spcPct val="106000"/>
                        </a:lnSpc>
                        <a:spcAft>
                          <a:spcPts val="0"/>
                        </a:spcAft>
                      </a:pPr>
                      <a:r>
                        <a:rPr lang="es-CO" sz="1000" kern="1200" dirty="0">
                          <a:effectLst/>
                        </a:rPr>
                        <a:t>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Ley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489</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1998</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3°, 26°, 32° al 35°</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por la cual se dictan normas sobre la organización y funcionamiento de las entidades del orden nacional, se expiden las disposiciones, principios y reglas generales para el ejercicio de las atribuciones previstas en los numerales 15 y 16 del artículo 189 de la Constitución Política y se dictan otras disposiciones.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4032843502"/>
                  </a:ext>
                </a:extLst>
              </a:tr>
              <a:tr h="175336">
                <a:tc>
                  <a:txBody>
                    <a:bodyPr/>
                    <a:lstStyle/>
                    <a:p>
                      <a:pPr algn="ctr">
                        <a:lnSpc>
                          <a:spcPct val="106000"/>
                        </a:lnSpc>
                        <a:spcAft>
                          <a:spcPts val="0"/>
                        </a:spcAft>
                      </a:pPr>
                      <a:r>
                        <a:rPr lang="es-CO" sz="1000" kern="1200" dirty="0">
                          <a:effectLst/>
                        </a:rPr>
                        <a:t>5</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Ley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734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2002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34°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Por la cual se expide el Código Disciplinario Único.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736799835"/>
                  </a:ext>
                </a:extLst>
              </a:tr>
              <a:tr h="175336">
                <a:tc>
                  <a:txBody>
                    <a:bodyPr/>
                    <a:lstStyle/>
                    <a:p>
                      <a:pPr algn="ctr">
                        <a:lnSpc>
                          <a:spcPct val="106000"/>
                        </a:lnSpc>
                        <a:spcAft>
                          <a:spcPts val="0"/>
                        </a:spcAft>
                      </a:pPr>
                      <a:r>
                        <a:rPr lang="es-CO" sz="1000" kern="1200" dirty="0">
                          <a:effectLst/>
                        </a:rPr>
                        <a:t>6</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Ley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850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2003</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por medio de la cual se reglamentan las veedurías ciudadanas.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814627391"/>
                  </a:ext>
                </a:extLst>
              </a:tr>
              <a:tr h="499498">
                <a:tc>
                  <a:txBody>
                    <a:bodyPr/>
                    <a:lstStyle/>
                    <a:p>
                      <a:pPr algn="ctr">
                        <a:lnSpc>
                          <a:spcPct val="106000"/>
                        </a:lnSpc>
                        <a:spcAft>
                          <a:spcPts val="0"/>
                        </a:spcAft>
                      </a:pPr>
                      <a:r>
                        <a:rPr lang="es-CO" sz="1000" kern="1200" dirty="0">
                          <a:effectLst/>
                        </a:rPr>
                        <a:t>7</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Ley</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962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2005</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ctr">
                        <a:lnSpc>
                          <a:spcPct val="106000"/>
                        </a:lnSpc>
                        <a:spcAft>
                          <a:spcPts val="0"/>
                        </a:spcAft>
                      </a:pPr>
                      <a:r>
                        <a:rPr lang="es-CO" sz="1000" kern="12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tc>
                  <a:txBody>
                    <a:bodyPr/>
                    <a:lstStyle/>
                    <a:p>
                      <a:pPr algn="just">
                        <a:lnSpc>
                          <a:spcPct val="106000"/>
                        </a:lnSpc>
                        <a:spcAft>
                          <a:spcPts val="0"/>
                        </a:spcAft>
                      </a:pPr>
                      <a:r>
                        <a:rPr lang="es-CO" sz="1000" kern="1200" dirty="0">
                          <a:effectLst/>
                        </a:rPr>
                        <a:t>por la cual se dictan disposiciones sobre racionalización de trámites y procedimientos administrativos de los organismos y entidades del Estado y de los particulares que ejercen funciones públicas o prestan servicios públicos.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469" marR="35469" marT="7711" marB="0" anchor="ctr"/>
                </a:tc>
                <a:extLst>
                  <a:ext uri="{0D108BD9-81ED-4DB2-BD59-A6C34878D82A}">
                    <a16:rowId xmlns:a16="http://schemas.microsoft.com/office/drawing/2014/main" val="699219684"/>
                  </a:ext>
                </a:extLst>
              </a:tr>
            </a:tbl>
          </a:graphicData>
        </a:graphic>
      </p:graphicFrame>
    </p:spTree>
    <p:extLst>
      <p:ext uri="{BB962C8B-B14F-4D97-AF65-F5344CB8AC3E}">
        <p14:creationId xmlns:p14="http://schemas.microsoft.com/office/powerpoint/2010/main" val="65033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sz="2800" b="1" dirty="0"/>
              <a:t>Normograma</a:t>
            </a:r>
            <a:br>
              <a:rPr lang="es-CO" sz="2800" b="1" dirty="0"/>
            </a:br>
            <a:r>
              <a:rPr lang="es-CO" sz="2800" b="1" dirty="0"/>
              <a:t>Proceso De Rendición De Cuentas</a:t>
            </a:r>
          </a:p>
        </p:txBody>
      </p:sp>
      <p:sp>
        <p:nvSpPr>
          <p:cNvPr id="10" name="Rectangle 1"/>
          <p:cNvSpPr>
            <a:spLocks noChangeArrowheads="1"/>
          </p:cNvSpPr>
          <p:nvPr/>
        </p:nvSpPr>
        <p:spPr bwMode="auto">
          <a:xfrm>
            <a:off x="2093402" y="29195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es-CO" altLang="es-CO"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s-CO" altLang="es-CO"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763920693"/>
              </p:ext>
            </p:extLst>
          </p:nvPr>
        </p:nvGraphicFramePr>
        <p:xfrm>
          <a:off x="586596" y="2320506"/>
          <a:ext cx="11093570" cy="3962923"/>
        </p:xfrm>
        <a:graphic>
          <a:graphicData uri="http://schemas.openxmlformats.org/drawingml/2006/table">
            <a:tbl>
              <a:tblPr firstRow="1" firstCol="1" bandRow="1">
                <a:tableStyleId>{5C22544A-7EE6-4342-B048-85BDC9FD1C3A}</a:tableStyleId>
              </a:tblPr>
              <a:tblGrid>
                <a:gridCol w="405442">
                  <a:extLst>
                    <a:ext uri="{9D8B030D-6E8A-4147-A177-3AD203B41FA5}">
                      <a16:colId xmlns:a16="http://schemas.microsoft.com/office/drawing/2014/main" val="959665918"/>
                    </a:ext>
                  </a:extLst>
                </a:gridCol>
                <a:gridCol w="1379030">
                  <a:extLst>
                    <a:ext uri="{9D8B030D-6E8A-4147-A177-3AD203B41FA5}">
                      <a16:colId xmlns:a16="http://schemas.microsoft.com/office/drawing/2014/main" val="604103008"/>
                    </a:ext>
                  </a:extLst>
                </a:gridCol>
                <a:gridCol w="630924">
                  <a:extLst>
                    <a:ext uri="{9D8B030D-6E8A-4147-A177-3AD203B41FA5}">
                      <a16:colId xmlns:a16="http://schemas.microsoft.com/office/drawing/2014/main" val="3233193881"/>
                    </a:ext>
                  </a:extLst>
                </a:gridCol>
                <a:gridCol w="1147314">
                  <a:extLst>
                    <a:ext uri="{9D8B030D-6E8A-4147-A177-3AD203B41FA5}">
                      <a16:colId xmlns:a16="http://schemas.microsoft.com/office/drawing/2014/main" val="1609864258"/>
                    </a:ext>
                  </a:extLst>
                </a:gridCol>
                <a:gridCol w="750498">
                  <a:extLst>
                    <a:ext uri="{9D8B030D-6E8A-4147-A177-3AD203B41FA5}">
                      <a16:colId xmlns:a16="http://schemas.microsoft.com/office/drawing/2014/main" val="1057199648"/>
                    </a:ext>
                  </a:extLst>
                </a:gridCol>
                <a:gridCol w="6780362">
                  <a:extLst>
                    <a:ext uri="{9D8B030D-6E8A-4147-A177-3AD203B41FA5}">
                      <a16:colId xmlns:a16="http://schemas.microsoft.com/office/drawing/2014/main" val="832357703"/>
                    </a:ext>
                  </a:extLst>
                </a:gridCol>
              </a:tblGrid>
              <a:tr h="173776">
                <a:tc>
                  <a:txBody>
                    <a:bodyPr/>
                    <a:lstStyle/>
                    <a:p>
                      <a:pPr algn="ctr">
                        <a:lnSpc>
                          <a:spcPct val="106000"/>
                        </a:lnSpc>
                        <a:spcAft>
                          <a:spcPts val="0"/>
                        </a:spcAft>
                      </a:pPr>
                      <a:r>
                        <a:rPr lang="es-CO" sz="1000" kern="1200" dirty="0">
                          <a:effectLst/>
                        </a:rPr>
                        <a:t>Ítem</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tc>
                  <a:txBody>
                    <a:bodyPr/>
                    <a:lstStyle/>
                    <a:p>
                      <a:pPr algn="ctr">
                        <a:lnSpc>
                          <a:spcPct val="106000"/>
                        </a:lnSpc>
                        <a:spcAft>
                          <a:spcPts val="0"/>
                        </a:spcAft>
                      </a:pPr>
                      <a:r>
                        <a:rPr lang="es-CO" sz="1000" kern="1200" dirty="0">
                          <a:effectLst/>
                        </a:rPr>
                        <a:t>Norma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tc>
                  <a:txBody>
                    <a:bodyPr/>
                    <a:lstStyle/>
                    <a:p>
                      <a:pPr algn="ctr">
                        <a:lnSpc>
                          <a:spcPct val="106000"/>
                        </a:lnSpc>
                        <a:spcAft>
                          <a:spcPts val="0"/>
                        </a:spcAft>
                      </a:pPr>
                      <a:r>
                        <a:rPr lang="es-CO" sz="1000" kern="1200" dirty="0">
                          <a:effectLst/>
                        </a:rPr>
                        <a:t>No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tc>
                  <a:txBody>
                    <a:bodyPr/>
                    <a:lstStyle/>
                    <a:p>
                      <a:pPr algn="ctr">
                        <a:lnSpc>
                          <a:spcPct val="106000"/>
                        </a:lnSpc>
                        <a:spcAft>
                          <a:spcPts val="0"/>
                        </a:spcAft>
                      </a:pPr>
                      <a:r>
                        <a:rPr lang="es-CO" sz="1000" kern="1200" dirty="0">
                          <a:effectLst/>
                        </a:rPr>
                        <a:t>Año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tc>
                  <a:txBody>
                    <a:bodyPr/>
                    <a:lstStyle/>
                    <a:p>
                      <a:pPr algn="ctr">
                        <a:lnSpc>
                          <a:spcPct val="106000"/>
                        </a:lnSpc>
                        <a:spcAft>
                          <a:spcPts val="0"/>
                        </a:spcAft>
                      </a:pPr>
                      <a:r>
                        <a:rPr lang="es-CO" sz="1000" kern="1200" dirty="0">
                          <a:effectLst/>
                        </a:rPr>
                        <a:t>Artículo (s)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tc>
                  <a:txBody>
                    <a:bodyPr/>
                    <a:lstStyle/>
                    <a:p>
                      <a:pPr algn="ctr">
                        <a:lnSpc>
                          <a:spcPct val="106000"/>
                        </a:lnSpc>
                        <a:spcAft>
                          <a:spcPts val="0"/>
                        </a:spcAft>
                      </a:pPr>
                      <a:r>
                        <a:rPr lang="es-CO" sz="1000" kern="1200" dirty="0">
                          <a:effectLst/>
                        </a:rPr>
                        <a:t>Tema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tc>
                <a:extLst>
                  <a:ext uri="{0D108BD9-81ED-4DB2-BD59-A6C34878D82A}">
                    <a16:rowId xmlns:a16="http://schemas.microsoft.com/office/drawing/2014/main" val="3731587297"/>
                  </a:ext>
                </a:extLst>
              </a:tr>
              <a:tr h="434140">
                <a:tc>
                  <a:txBody>
                    <a:bodyPr/>
                    <a:lstStyle/>
                    <a:p>
                      <a:pPr algn="ctr">
                        <a:lnSpc>
                          <a:spcPct val="106000"/>
                        </a:lnSpc>
                        <a:spcAft>
                          <a:spcPts val="0"/>
                        </a:spcAft>
                      </a:pPr>
                      <a:r>
                        <a:rPr lang="es-CO" sz="1000" kern="1200" dirty="0">
                          <a:effectLst/>
                        </a:rPr>
                        <a:t>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Ley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1437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3°, 5° y 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la cual se expide el Código de Procedimiento Administrativo y de lo Contencioso Administrativo.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1788063117"/>
                  </a:ext>
                </a:extLst>
              </a:tr>
              <a:tr h="392815">
                <a:tc>
                  <a:txBody>
                    <a:bodyPr/>
                    <a:lstStyle/>
                    <a:p>
                      <a:pPr algn="ctr">
                        <a:lnSpc>
                          <a:spcPct val="106000"/>
                        </a:lnSpc>
                        <a:spcAft>
                          <a:spcPts val="0"/>
                        </a:spcAft>
                      </a:pPr>
                      <a:r>
                        <a:rPr lang="es-CO" sz="1000" kern="1200" dirty="0">
                          <a:effectLst/>
                        </a:rPr>
                        <a:t>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Ley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1474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la cual se dictan normas orientadas a fortalecer los mecanismos de prevención, investigación y sanción de actos de corrupción y la efectividad del control de la gestión pública.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1031273684"/>
                  </a:ext>
                </a:extLst>
              </a:tr>
              <a:tr h="347551">
                <a:tc>
                  <a:txBody>
                    <a:bodyPr/>
                    <a:lstStyle/>
                    <a:p>
                      <a:pPr algn="ctr">
                        <a:lnSpc>
                          <a:spcPct val="106000"/>
                        </a:lnSpc>
                        <a:spcAft>
                          <a:spcPts val="0"/>
                        </a:spcAft>
                      </a:pPr>
                      <a:r>
                        <a:rPr lang="es-CO" sz="1000" kern="1200" dirty="0">
                          <a:effectLst/>
                        </a:rPr>
                        <a:t>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Ley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1712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medio de la cual se crea la Ley de Transparencia y del Derecho de Acceso a la Información Pública Nacional y se dictan otras disposiciones.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389067993"/>
                  </a:ext>
                </a:extLst>
              </a:tr>
              <a:tr h="347551">
                <a:tc>
                  <a:txBody>
                    <a:bodyPr/>
                    <a:lstStyle/>
                    <a:p>
                      <a:pPr algn="ctr">
                        <a:lnSpc>
                          <a:spcPct val="106000"/>
                        </a:lnSpc>
                        <a:spcAft>
                          <a:spcPts val="0"/>
                        </a:spcAft>
                      </a:pPr>
                      <a:r>
                        <a:rPr lang="es-CO" sz="1000" kern="1200" dirty="0">
                          <a:effectLst/>
                        </a:rPr>
                        <a:t>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Ley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1757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la cual se dictan disposiciones en materia de promoción y protección del derecho a la participación democrática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302684683"/>
                  </a:ext>
                </a:extLst>
              </a:tr>
              <a:tr h="264862">
                <a:tc>
                  <a:txBody>
                    <a:bodyPr/>
                    <a:lstStyle/>
                    <a:p>
                      <a:pPr algn="ctr">
                        <a:lnSpc>
                          <a:spcPct val="106000"/>
                        </a:lnSpc>
                        <a:spcAft>
                          <a:spcPts val="0"/>
                        </a:spcAft>
                      </a:pPr>
                      <a:r>
                        <a:rPr lang="es-CO" sz="1000" kern="1200" dirty="0">
                          <a:effectLst/>
                        </a:rPr>
                        <a:t>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Decreto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2482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el cual se establecen los lineamientos generales para la integración de la planeación y la gestión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1458668225"/>
                  </a:ext>
                </a:extLst>
              </a:tr>
              <a:tr h="260364">
                <a:tc>
                  <a:txBody>
                    <a:bodyPr/>
                    <a:lstStyle/>
                    <a:p>
                      <a:pPr algn="ctr">
                        <a:lnSpc>
                          <a:spcPct val="106000"/>
                        </a:lnSpc>
                        <a:spcAft>
                          <a:spcPts val="0"/>
                        </a:spcAft>
                      </a:pPr>
                      <a:r>
                        <a:rPr lang="es-CO" sz="1000" kern="1200" dirty="0">
                          <a:effectLst/>
                        </a:rPr>
                        <a:t>13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Decreto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2641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2012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tc>
                  <a:txBody>
                    <a:bodyPr/>
                    <a:lstStyle/>
                    <a:p>
                      <a:pPr algn="just">
                        <a:lnSpc>
                          <a:spcPct val="106000"/>
                        </a:lnSpc>
                        <a:spcAft>
                          <a:spcPts val="0"/>
                        </a:spcAft>
                      </a:pPr>
                      <a:r>
                        <a:rPr lang="es-CO" sz="1000" kern="1200" dirty="0">
                          <a:effectLst/>
                        </a:rPr>
                        <a:t>Por el cual se reglamentan los artículos 73 y 76 de la Ley 1474 de 2011.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419" marR="36419" marT="7917" marB="0" anchor="ctr"/>
                </a:tc>
                <a:extLst>
                  <a:ext uri="{0D108BD9-81ED-4DB2-BD59-A6C34878D82A}">
                    <a16:rowId xmlns:a16="http://schemas.microsoft.com/office/drawing/2014/main" val="1879924671"/>
                  </a:ext>
                </a:extLst>
              </a:tr>
              <a:tr h="606124">
                <a:tc>
                  <a:txBody>
                    <a:bodyPr/>
                    <a:lstStyle/>
                    <a:p>
                      <a:pPr algn="ctr">
                        <a:lnSpc>
                          <a:spcPct val="106000"/>
                        </a:lnSpc>
                        <a:spcAft>
                          <a:spcPts val="0"/>
                        </a:spcAft>
                      </a:pPr>
                      <a:r>
                        <a:rPr lang="es-CO" sz="1000" kern="1200" dirty="0">
                          <a:effectLst/>
                        </a:rPr>
                        <a:t>14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Decreto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2693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2012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just">
                        <a:lnSpc>
                          <a:spcPct val="106000"/>
                        </a:lnSpc>
                        <a:spcAft>
                          <a:spcPts val="0"/>
                        </a:spcAft>
                      </a:pPr>
                      <a:r>
                        <a:rPr lang="es-CO" sz="1000" kern="1200" dirty="0">
                          <a:effectLst/>
                        </a:rPr>
                        <a:t>Por el cual se establecen los lineamentos generales de la Estrategia de Gobierno en Línea de la República de Colombia, se reglamentan parcialmente las Leyes 1341 de 2009, 1450 de 2011, y se dictan otras disposiciones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extLst>
                  <a:ext uri="{0D108BD9-81ED-4DB2-BD59-A6C34878D82A}">
                    <a16:rowId xmlns:a16="http://schemas.microsoft.com/office/drawing/2014/main" val="1513595378"/>
                  </a:ext>
                </a:extLst>
              </a:tr>
              <a:tr h="170153">
                <a:tc>
                  <a:txBody>
                    <a:bodyPr/>
                    <a:lstStyle/>
                    <a:p>
                      <a:pPr algn="ctr">
                        <a:lnSpc>
                          <a:spcPct val="106000"/>
                        </a:lnSpc>
                        <a:spcAft>
                          <a:spcPts val="0"/>
                        </a:spcAft>
                      </a:pPr>
                      <a:r>
                        <a:rPr lang="es-CO" sz="1000" kern="1200" dirty="0">
                          <a:effectLst/>
                        </a:rPr>
                        <a:t>15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Manual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2014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just">
                        <a:lnSpc>
                          <a:spcPct val="106000"/>
                        </a:lnSpc>
                        <a:spcAft>
                          <a:spcPts val="0"/>
                        </a:spcAft>
                      </a:pPr>
                      <a:r>
                        <a:rPr lang="es-CO" sz="1000" kern="1200" dirty="0">
                          <a:effectLst/>
                        </a:rPr>
                        <a:t>Manual Único de RdeC del DAFP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extLst>
                  <a:ext uri="{0D108BD9-81ED-4DB2-BD59-A6C34878D82A}">
                    <a16:rowId xmlns:a16="http://schemas.microsoft.com/office/drawing/2014/main" val="2688548491"/>
                  </a:ext>
                </a:extLst>
              </a:tr>
              <a:tr h="455040">
                <a:tc>
                  <a:txBody>
                    <a:bodyPr/>
                    <a:lstStyle/>
                    <a:p>
                      <a:pPr algn="ctr">
                        <a:lnSpc>
                          <a:spcPct val="106000"/>
                        </a:lnSpc>
                        <a:spcAft>
                          <a:spcPts val="0"/>
                        </a:spcAft>
                      </a:pPr>
                      <a:r>
                        <a:rPr lang="es-CO" sz="1000" kern="1200" dirty="0">
                          <a:effectLst/>
                        </a:rPr>
                        <a:t>16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Resolución Interna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3092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2008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just">
                        <a:lnSpc>
                          <a:spcPct val="106000"/>
                        </a:lnSpc>
                        <a:spcAft>
                          <a:spcPts val="0"/>
                        </a:spcAft>
                      </a:pPr>
                      <a:r>
                        <a:rPr lang="es-CO" sz="1000" kern="1200" dirty="0">
                          <a:effectLst/>
                        </a:rPr>
                        <a:t>Por la cual se adopta el Manual Estratégico de Comunicación Institucional, Pública y de Rendición de Cuentas de la Cámara de Representantes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extLst>
                  <a:ext uri="{0D108BD9-81ED-4DB2-BD59-A6C34878D82A}">
                    <a16:rowId xmlns:a16="http://schemas.microsoft.com/office/drawing/2014/main" val="3829562045"/>
                  </a:ext>
                </a:extLst>
              </a:tr>
              <a:tr h="340394">
                <a:tc>
                  <a:txBody>
                    <a:bodyPr/>
                    <a:lstStyle/>
                    <a:p>
                      <a:pPr algn="ctr">
                        <a:lnSpc>
                          <a:spcPct val="106000"/>
                        </a:lnSpc>
                        <a:spcAft>
                          <a:spcPts val="0"/>
                        </a:spcAft>
                      </a:pPr>
                      <a:r>
                        <a:rPr lang="es-CO" sz="1000" kern="1200" dirty="0">
                          <a:effectLst/>
                        </a:rPr>
                        <a:t>17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Resolución Interna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0405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2010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just">
                        <a:lnSpc>
                          <a:spcPct val="106000"/>
                        </a:lnSpc>
                        <a:spcAft>
                          <a:spcPts val="0"/>
                        </a:spcAft>
                      </a:pPr>
                      <a:r>
                        <a:rPr lang="es-CO" sz="1000" kern="1200" dirty="0">
                          <a:effectLst/>
                        </a:rPr>
                        <a:t>Por la cual se modifica la Resolución MD 0627 de 2009 y se designan los líderes de los procesos estratégicos, misionales y de apoyo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extLst>
                  <a:ext uri="{0D108BD9-81ED-4DB2-BD59-A6C34878D82A}">
                    <a16:rowId xmlns:a16="http://schemas.microsoft.com/office/drawing/2014/main" val="79167558"/>
                  </a:ext>
                </a:extLst>
              </a:tr>
              <a:tr h="170153">
                <a:tc>
                  <a:txBody>
                    <a:bodyPr/>
                    <a:lstStyle/>
                    <a:p>
                      <a:pPr algn="ctr">
                        <a:lnSpc>
                          <a:spcPct val="106000"/>
                        </a:lnSpc>
                        <a:spcAft>
                          <a:spcPts val="0"/>
                        </a:spcAft>
                      </a:pPr>
                      <a:r>
                        <a:rPr lang="es-CO" sz="1000" kern="1200" dirty="0">
                          <a:effectLst/>
                        </a:rPr>
                        <a:t>18</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Acta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2016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ctr">
                        <a:lnSpc>
                          <a:spcPct val="106000"/>
                        </a:lnSpc>
                        <a:spcAft>
                          <a:spcPts val="0"/>
                        </a:spcAft>
                      </a:pPr>
                      <a:r>
                        <a:rPr lang="es-CO" sz="1000" kern="12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tc>
                  <a:txBody>
                    <a:bodyPr/>
                    <a:lstStyle/>
                    <a:p>
                      <a:pPr algn="just">
                        <a:lnSpc>
                          <a:spcPct val="106000"/>
                        </a:lnSpc>
                        <a:spcAft>
                          <a:spcPts val="0"/>
                        </a:spcAft>
                      </a:pPr>
                      <a:r>
                        <a:rPr lang="es-CO" sz="1000" kern="1200" dirty="0">
                          <a:effectLst/>
                        </a:rPr>
                        <a:t>Acta Comité de Coordinador de Control Interno de 28 de junio de 2016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004" marR="57004" marT="7917" marB="0" anchor="ctr"/>
                </a:tc>
                <a:extLst>
                  <a:ext uri="{0D108BD9-81ED-4DB2-BD59-A6C34878D82A}">
                    <a16:rowId xmlns:a16="http://schemas.microsoft.com/office/drawing/2014/main" val="3505427232"/>
                  </a:ext>
                </a:extLst>
              </a:tr>
            </a:tbl>
          </a:graphicData>
        </a:graphic>
      </p:graphicFrame>
    </p:spTree>
    <p:extLst>
      <p:ext uri="{BB962C8B-B14F-4D97-AF65-F5344CB8AC3E}">
        <p14:creationId xmlns:p14="http://schemas.microsoft.com/office/powerpoint/2010/main" val="253708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8769" y="1001252"/>
            <a:ext cx="8825659" cy="706964"/>
          </a:xfrm>
        </p:spPr>
        <p:txBody>
          <a:bodyPr/>
          <a:lstStyle/>
          <a:p>
            <a:pPr algn="ctr"/>
            <a:r>
              <a:rPr lang="es-CO" dirty="0"/>
              <a:t>LOS CUATRO PASOS A EJECUTAR</a:t>
            </a:r>
          </a:p>
        </p:txBody>
      </p:sp>
      <p:graphicFrame>
        <p:nvGraphicFramePr>
          <p:cNvPr id="3" name="Marcador de contenido 2">
            <a:extLst>
              <a:ext uri="{FF2B5EF4-FFF2-40B4-BE49-F238E27FC236}">
                <a16:creationId xmlns:a16="http://schemas.microsoft.com/office/drawing/2014/main" id="{E53DFB15-CB98-47D6-BCF0-65492F15EA11}"/>
              </a:ext>
            </a:extLst>
          </p:cNvPr>
          <p:cNvGraphicFramePr>
            <a:graphicFrameLocks noGrp="1"/>
          </p:cNvGraphicFramePr>
          <p:nvPr>
            <p:ph idx="1"/>
            <p:extLst>
              <p:ext uri="{D42A27DB-BD31-4B8C-83A1-F6EECF244321}">
                <p14:modId xmlns:p14="http://schemas.microsoft.com/office/powerpoint/2010/main" val="4273757977"/>
              </p:ext>
            </p:extLst>
          </p:nvPr>
        </p:nvGraphicFramePr>
        <p:xfrm>
          <a:off x="913422" y="2283070"/>
          <a:ext cx="10275278"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5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3392</TotalTime>
  <Words>1791</Words>
  <Application>Microsoft Office PowerPoint</Application>
  <PresentationFormat>Panorámica</PresentationFormat>
  <Paragraphs>267</Paragraphs>
  <Slides>22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Calibri</vt:lpstr>
      <vt:lpstr>Century Gothic</vt:lpstr>
      <vt:lpstr>Times New Roman</vt:lpstr>
      <vt:lpstr>Wingdings</vt:lpstr>
      <vt:lpstr>Wingdings 3</vt:lpstr>
      <vt:lpstr>Sala de reuniones Ion</vt:lpstr>
      <vt:lpstr>Socialización  Procedimiento RdeC Cámara de Representantes</vt:lpstr>
      <vt:lpstr>QUE ES LA RENDICION DE CUENTAS (RdeC)?</vt:lpstr>
      <vt:lpstr>RENDICIÓN DE CUENTAS (RdeC) definición (Conpes 3654 de 2010)</vt:lpstr>
      <vt:lpstr>RENDICIÓN DE CUENTAS (RdeC) definición (Ruta de Rendición de Cuentas a la ciudadanía. CGR- DAFP)</vt:lpstr>
      <vt:lpstr>Objetivo de la RdeC</vt:lpstr>
      <vt:lpstr>Proceso de RdeC en la Cámara de Representantes </vt:lpstr>
      <vt:lpstr>Normograma Proceso De Rendición De Cuentas</vt:lpstr>
      <vt:lpstr>Normograma Proceso De Rendición De Cuentas</vt:lpstr>
      <vt:lpstr>LOS CUATRO PASOS A EJECUTAR</vt:lpstr>
      <vt:lpstr>Presentación de PowerPoint</vt:lpstr>
      <vt:lpstr>Presentación de PowerPoint</vt:lpstr>
      <vt:lpstr>Presentación de PowerPoint</vt:lpstr>
      <vt:lpstr>2. PARTICIPACIÓN</vt:lpstr>
      <vt:lpstr>2. PARTICIPACIÓN</vt:lpstr>
      <vt:lpstr>3. ACCIONES DE DIALOGO</vt:lpstr>
      <vt:lpstr>Presentación de PowerPoint</vt:lpstr>
      <vt:lpstr>Presentación de PowerPoint</vt:lpstr>
      <vt:lpstr>4. EVALUACIÓN Y SEGUIMIENTO</vt:lpstr>
      <vt:lpstr>4. EVALUACIÓN Y SEGUIMIENTO</vt:lpstr>
      <vt:lpstr>4. EVALUACIÓN Y SEGUIMIENTO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Socialización Procedimiento RdeC</dc:title>
  <dc:creator>nadia paez</dc:creator>
  <cp:lastModifiedBy>nadia paez</cp:lastModifiedBy>
  <cp:revision>220</cp:revision>
  <dcterms:created xsi:type="dcterms:W3CDTF">2018-04-23T17:38:11Z</dcterms:created>
  <dcterms:modified xsi:type="dcterms:W3CDTF">2019-03-14T15:29:56Z</dcterms:modified>
</cp:coreProperties>
</file>